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gif" ContentType="image/gif"/>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80" r:id="rId6"/>
    <p:sldId id="291" r:id="rId7"/>
    <p:sldId id="260" r:id="rId8"/>
    <p:sldId id="261" r:id="rId9"/>
    <p:sldId id="262" r:id="rId10"/>
    <p:sldId id="263" r:id="rId11"/>
    <p:sldId id="287" r:id="rId12"/>
    <p:sldId id="264" r:id="rId13"/>
    <p:sldId id="265" r:id="rId14"/>
    <p:sldId id="266" r:id="rId15"/>
    <p:sldId id="267" r:id="rId16"/>
    <p:sldId id="275" r:id="rId17"/>
    <p:sldId id="276" r:id="rId18"/>
    <p:sldId id="269" r:id="rId19"/>
    <p:sldId id="285" r:id="rId20"/>
    <p:sldId id="286" r:id="rId21"/>
    <p:sldId id="282" r:id="rId22"/>
    <p:sldId id="292" r:id="rId23"/>
    <p:sldId id="293" r:id="rId24"/>
    <p:sldId id="270" r:id="rId25"/>
    <p:sldId id="290" r:id="rId26"/>
    <p:sldId id="271" r:id="rId27"/>
    <p:sldId id="283" r:id="rId28"/>
    <p:sldId id="281" r:id="rId29"/>
    <p:sldId id="288" r:id="rId30"/>
    <p:sldId id="272" r:id="rId31"/>
    <p:sldId id="273" r:id="rId32"/>
  </p:sldIdLst>
  <p:sldSz cx="18288000" cy="10287000"/>
  <p:notesSz cx="6858000" cy="9144000"/>
  <p:embeddedFontLst>
    <p:embeddedFont>
      <p:font typeface="Montserrat Classic Bold" charset="0"/>
      <p:bold r:id="rId34"/>
    </p:embeddedFont>
    <p:embeddedFont>
      <p:font typeface="Calibri" pitchFamily="34" charset="0"/>
      <p:regular r:id="rId35"/>
      <p:bold r:id="rId36"/>
      <p:italic r:id="rId37"/>
      <p:boldItalic r:id="rId38"/>
    </p:embeddedFont>
    <p:embeddedFont>
      <p:font typeface="Montserrat Semi-Bold" charset="0"/>
      <p:bold r:id="rId39"/>
    </p:embeddedFont>
    <p:embeddedFont>
      <p:font typeface="Montserrat Classic" charset="0"/>
      <p:regular r:id="rId40"/>
    </p:embeddedFont>
    <p:embeddedFont>
      <p:font typeface="Century Gothic" pitchFamily="34" charset="0"/>
      <p:regular r:id="rId41"/>
      <p:bold r:id="rId42"/>
      <p:italic r:id="rId43"/>
      <p:boldItalic r:id="rId44"/>
    </p:embeddedFont>
    <p:embeddedFont>
      <p:font typeface="Arimo"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59" autoAdjust="0"/>
    <p:restoredTop sz="94622" autoAdjust="0"/>
  </p:normalViewPr>
  <p:slideViewPr>
    <p:cSldViewPr>
      <p:cViewPr>
        <p:scale>
          <a:sx n="50" d="100"/>
          <a:sy n="50" d="100"/>
        </p:scale>
        <p:origin x="-558" y="2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pPr/>
              <a:t>7/13/2023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1B2AA4F-B828-4D7C-AFD3-893933DAFCB4}"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11.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gif"/><Relationship Id="rId5" Type="http://schemas.openxmlformats.org/officeDocument/2006/relationships/image" Target="../media/image11.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1.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8.sv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8.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8.sv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www.researchgate.net/publication/351322176_A_Review_-_Signature_Verification_System_Using_Deep_Learning_A_Challenging_Problem" TargetMode="External"/><Relationship Id="rId5" Type="http://schemas.openxmlformats.org/officeDocument/2006/relationships/image" Target="../media/image8.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www.researchgate.net/publication/351322176_A_Review_-_Signature_Verification_System_Using_Deep_Learning_A_Challenging_Problem" TargetMode="External"/><Relationship Id="rId5" Type="http://schemas.openxmlformats.org/officeDocument/2006/relationships/image" Target="../media/image8.sv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www.researchgate.net/publication/351322176_A_Review_-_Signature_Verification_System_Using_Deep_Learning_A_Challenging_Problem" TargetMode="External"/><Relationship Id="rId5" Type="http://schemas.openxmlformats.org/officeDocument/2006/relationships/image" Target="../media/image8.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052704" y="-150548"/>
            <a:ext cx="8757453" cy="7583464"/>
            <a:chOff x="0" y="0"/>
            <a:chExt cx="7029450" cy="6087110"/>
          </a:xfrm>
        </p:grpSpPr>
        <p:sp>
          <p:nvSpPr>
            <p:cNvPr id="3" name="Freeform 3"/>
            <p:cNvSpPr/>
            <p:nvPr/>
          </p:nvSpPr>
          <p:spPr>
            <a:xfrm>
              <a:off x="0" y="0"/>
              <a:ext cx="7029450" cy="6088380"/>
            </a:xfrm>
            <a:custGeom>
              <a:avLst/>
              <a:gdLst/>
              <a:ahLst/>
              <a:cxnLst/>
              <a:rect l="l" t="t" r="r" b="b"/>
              <a:pathLst>
                <a:path w="7029450" h="6088380">
                  <a:moveTo>
                    <a:pt x="5271770" y="0"/>
                  </a:moveTo>
                  <a:lnTo>
                    <a:pt x="1757680" y="0"/>
                  </a:lnTo>
                  <a:lnTo>
                    <a:pt x="0" y="3044190"/>
                  </a:lnTo>
                  <a:lnTo>
                    <a:pt x="0" y="4330700"/>
                  </a:lnTo>
                  <a:cubicBezTo>
                    <a:pt x="0" y="5300980"/>
                    <a:pt x="787400" y="6088380"/>
                    <a:pt x="1757680" y="6088380"/>
                  </a:cubicBezTo>
                  <a:lnTo>
                    <a:pt x="1757680" y="6088380"/>
                  </a:lnTo>
                  <a:lnTo>
                    <a:pt x="5271770" y="6088380"/>
                  </a:lnTo>
                  <a:lnTo>
                    <a:pt x="7029450" y="3044190"/>
                  </a:lnTo>
                  <a:lnTo>
                    <a:pt x="7029450" y="1757680"/>
                  </a:lnTo>
                  <a:cubicBezTo>
                    <a:pt x="7029450" y="787400"/>
                    <a:pt x="6242050" y="0"/>
                    <a:pt x="5271770" y="0"/>
                  </a:cubicBezTo>
                  <a:lnTo>
                    <a:pt x="5271770" y="0"/>
                  </a:lnTo>
                  <a:close/>
                </a:path>
              </a:pathLst>
            </a:custGeom>
            <a:blipFill>
              <a:blip r:embed="rId2" cstate="print"/>
              <a:stretch>
                <a:fillRect l="-27074" r="-27074"/>
              </a:stretch>
            </a:blipFill>
          </p:spPr>
        </p:sp>
      </p:grpSp>
      <p:pic>
        <p:nvPicPr>
          <p:cNvPr id="4" name="Picture 4"/>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flipH="1">
            <a:off x="-2052704" y="8243721"/>
            <a:ext cx="8757453" cy="7571877"/>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2485119" y="5878058"/>
            <a:ext cx="338117" cy="338117"/>
          </a:xfrm>
          <a:prstGeom prst="rect">
            <a:avLst/>
          </a:prstGeom>
        </p:spPr>
      </p:pic>
      <p:sp>
        <p:nvSpPr>
          <p:cNvPr id="6" name="TextBox 6"/>
          <p:cNvSpPr txBox="1"/>
          <p:nvPr/>
        </p:nvSpPr>
        <p:spPr>
          <a:xfrm>
            <a:off x="7395077" y="2356875"/>
            <a:ext cx="9864223" cy="4756150"/>
          </a:xfrm>
          <a:prstGeom prst="rect">
            <a:avLst/>
          </a:prstGeom>
        </p:spPr>
        <p:txBody>
          <a:bodyPr lIns="0" tIns="0" rIns="0" bIns="0" rtlCol="0" anchor="t">
            <a:spAutoFit/>
          </a:bodyPr>
          <a:lstStyle/>
          <a:p>
            <a:pPr marL="0" lvl="0" indent="0">
              <a:lnSpc>
                <a:spcPts val="9350"/>
              </a:lnSpc>
            </a:pPr>
            <a:r>
              <a:rPr lang="en-US" sz="8500" dirty="0">
                <a:solidFill>
                  <a:srgbClr val="E5E5E5"/>
                </a:solidFill>
                <a:latin typeface="Montserrat Classic Bold" panose="00000800000000000000"/>
              </a:rPr>
              <a:t>SIGNATURE CLASSIFICATION USING CNN MODEL</a:t>
            </a:r>
          </a:p>
        </p:txBody>
      </p:sp>
      <p:grpSp>
        <p:nvGrpSpPr>
          <p:cNvPr id="11" name="Group 11"/>
          <p:cNvGrpSpPr/>
          <p:nvPr/>
        </p:nvGrpSpPr>
        <p:grpSpPr>
          <a:xfrm>
            <a:off x="12327189" y="6907768"/>
            <a:ext cx="5588669" cy="3379232"/>
            <a:chOff x="0" y="0"/>
            <a:chExt cx="7451559" cy="4505643"/>
          </a:xfrm>
        </p:grpSpPr>
        <p:sp>
          <p:nvSpPr>
            <p:cNvPr id="12" name="TextBox 12"/>
            <p:cNvSpPr txBox="1"/>
            <p:nvPr/>
          </p:nvSpPr>
          <p:spPr>
            <a:xfrm>
              <a:off x="0" y="647983"/>
              <a:ext cx="7451559" cy="3857660"/>
            </a:xfrm>
            <a:prstGeom prst="rect">
              <a:avLst/>
            </a:prstGeom>
          </p:spPr>
          <p:txBody>
            <a:bodyPr lIns="0" tIns="0" rIns="0" bIns="0" rtlCol="0" anchor="t">
              <a:spAutoFit/>
            </a:bodyPr>
            <a:lstStyle/>
            <a:p>
              <a:pPr>
                <a:lnSpc>
                  <a:spcPts val="3890"/>
                </a:lnSpc>
              </a:pPr>
              <a:r>
                <a:rPr lang="en-US" sz="2775">
                  <a:solidFill>
                    <a:srgbClr val="E5E5E5"/>
                  </a:solidFill>
                  <a:latin typeface="Montserrat Classic Bold" panose="00000800000000000000"/>
                </a:rPr>
                <a:t>Abdul Hafeez (ENG21CS0004)</a:t>
              </a:r>
            </a:p>
            <a:p>
              <a:pPr>
                <a:lnSpc>
                  <a:spcPts val="3890"/>
                </a:lnSpc>
              </a:pPr>
              <a:r>
                <a:rPr lang="en-US" sz="2775">
                  <a:solidFill>
                    <a:srgbClr val="E5E5E5"/>
                  </a:solidFill>
                  <a:latin typeface="Montserrat Classic Bold" panose="00000800000000000000"/>
                </a:rPr>
                <a:t>Alisha Aric Fernandes (ENG21CS0029)</a:t>
              </a:r>
            </a:p>
            <a:p>
              <a:pPr>
                <a:lnSpc>
                  <a:spcPts val="3890"/>
                </a:lnSpc>
              </a:pPr>
              <a:r>
                <a:rPr lang="en-US" sz="2775">
                  <a:solidFill>
                    <a:srgbClr val="E5E5E5"/>
                  </a:solidFill>
                  <a:latin typeface="Montserrat Classic Bold" panose="00000800000000000000"/>
                </a:rPr>
                <a:t>Bhamini A V (ENG21CS0072)</a:t>
              </a:r>
            </a:p>
            <a:p>
              <a:pPr>
                <a:lnSpc>
                  <a:spcPts val="3890"/>
                </a:lnSpc>
              </a:pPr>
              <a:r>
                <a:rPr lang="en-US" sz="2775">
                  <a:solidFill>
                    <a:srgbClr val="E5E5E5"/>
                  </a:solidFill>
                  <a:latin typeface="Montserrat Classic Bold" panose="00000800000000000000"/>
                </a:rPr>
                <a:t>Dhanvi Bhat (ENG21CS0074)</a:t>
              </a:r>
            </a:p>
            <a:p>
              <a:pPr>
                <a:lnSpc>
                  <a:spcPts val="3890"/>
                </a:lnSpc>
              </a:pPr>
              <a:endParaRPr/>
            </a:p>
          </p:txBody>
        </p:sp>
        <p:sp>
          <p:nvSpPr>
            <p:cNvPr id="13" name="TextBox 13"/>
            <p:cNvSpPr txBox="1"/>
            <p:nvPr/>
          </p:nvSpPr>
          <p:spPr>
            <a:xfrm>
              <a:off x="0" y="0"/>
              <a:ext cx="7451559" cy="507989"/>
            </a:xfrm>
            <a:prstGeom prst="rect">
              <a:avLst/>
            </a:prstGeom>
          </p:spPr>
          <p:txBody>
            <a:bodyPr lIns="0" tIns="0" rIns="0" bIns="0" rtlCol="0" anchor="t">
              <a:spAutoFit/>
            </a:bodyPr>
            <a:lstStyle/>
            <a:p>
              <a:pPr marL="0" lvl="0" indent="0">
                <a:lnSpc>
                  <a:spcPts val="3065"/>
                </a:lnSpc>
              </a:pPr>
              <a:r>
                <a:rPr lang="en-US" sz="2555">
                  <a:solidFill>
                    <a:srgbClr val="FFC000"/>
                  </a:solidFill>
                  <a:latin typeface="Montserrat Semi-Bold" panose="00000700000000000000"/>
                </a:rPr>
                <a:t>PRESENTED BY</a:t>
              </a:r>
            </a:p>
          </p:txBody>
        </p:sp>
      </p:grpSp>
      <p:sp>
        <p:nvSpPr>
          <p:cNvPr id="14" name="TextBox 14"/>
          <p:cNvSpPr txBox="1"/>
          <p:nvPr/>
        </p:nvSpPr>
        <p:spPr>
          <a:xfrm>
            <a:off x="1927860" y="7385050"/>
            <a:ext cx="14621510" cy="1744067"/>
          </a:xfrm>
          <a:prstGeom prst="rect">
            <a:avLst/>
          </a:prstGeom>
        </p:spPr>
        <p:txBody>
          <a:bodyPr wrap="square" lIns="0" tIns="0" rIns="0" bIns="0" rtlCol="0" anchor="t">
            <a:spAutoFit/>
          </a:bodyPr>
          <a:lstStyle/>
          <a:p>
            <a:pPr algn="ctr">
              <a:lnSpc>
                <a:spcPts val="3365"/>
              </a:lnSpc>
              <a:spcBef>
                <a:spcPct val="0"/>
              </a:spcBef>
            </a:pPr>
            <a:r>
              <a:rPr lang="en-US" sz="2400" dirty="0">
                <a:solidFill>
                  <a:srgbClr val="FFC000"/>
                </a:solidFill>
                <a:latin typeface="Montserrat Classic" panose="00000500000000000000"/>
              </a:rPr>
              <a:t>UNDER THE SUPERVISION </a:t>
            </a:r>
          </a:p>
          <a:p>
            <a:pPr algn="ctr">
              <a:lnSpc>
                <a:spcPts val="3365"/>
              </a:lnSpc>
              <a:spcBef>
                <a:spcPct val="0"/>
              </a:spcBef>
            </a:pPr>
            <a:r>
              <a:rPr lang="en-US" sz="2400" dirty="0">
                <a:solidFill>
                  <a:srgbClr val="FFFFFF"/>
                </a:solidFill>
                <a:latin typeface="Montserrat Classic" panose="00000500000000000000"/>
              </a:rPr>
              <a:t>DR.PRAMOD KUMAR NAIK</a:t>
            </a:r>
          </a:p>
          <a:p>
            <a:pPr algn="ctr">
              <a:lnSpc>
                <a:spcPts val="3365"/>
              </a:lnSpc>
              <a:spcBef>
                <a:spcPct val="0"/>
              </a:spcBef>
            </a:pPr>
            <a:r>
              <a:rPr lang="en-US" sz="2400" dirty="0">
                <a:solidFill>
                  <a:srgbClr val="FFFFFF"/>
                </a:solidFill>
                <a:latin typeface="Montserrat Classic" panose="00000500000000000000"/>
              </a:rPr>
              <a:t>ASSOCIATE PROFESSOR</a:t>
            </a:r>
          </a:p>
          <a:p>
            <a:pPr algn="ctr">
              <a:lnSpc>
                <a:spcPts val="3365"/>
              </a:lnSpc>
              <a:spcBef>
                <a:spcPct val="0"/>
              </a:spcBef>
            </a:pPr>
            <a:r>
              <a:rPr lang="en-US" sz="2400" dirty="0">
                <a:solidFill>
                  <a:srgbClr val="FFFFFF"/>
                </a:solidFill>
                <a:latin typeface="Montserrat Classic" panose="00000500000000000000"/>
              </a:rPr>
              <a:t>  </a:t>
            </a:r>
          </a:p>
        </p:txBody>
      </p:sp>
      <p:sp>
        <p:nvSpPr>
          <p:cNvPr id="17410" name="AutoShape 2" descr="Dayananda Sagar University (DSU) Bangalore: Admission, Courses, Fees,  Placements, Cutoff, Rank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GB"/>
          </a:p>
        </p:txBody>
      </p:sp>
      <p:sp>
        <p:nvSpPr>
          <p:cNvPr id="17412" name="AutoShape 4" descr="Dayananda Sagar University (DSU) Bangalore: Admission, Courses, Fees,  Placements, Cutoff, Rank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GB"/>
          </a:p>
        </p:txBody>
      </p:sp>
      <p:sp>
        <p:nvSpPr>
          <p:cNvPr id="17414" name="AutoShape 6" descr="Dayananda Sagar University (DSU) Bangalore: Admission, Courses, Fees,  Placements, Cutoff, Rank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GB"/>
          </a:p>
        </p:txBody>
      </p:sp>
      <p:sp>
        <p:nvSpPr>
          <p:cNvPr id="17416" name="AutoShape 8" descr="Dayananda Sagar University (DSU) Bangalore: Admission, Courses, Fees,  Placements, Cutoff, Rank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GB"/>
          </a:p>
        </p:txBody>
      </p:sp>
      <p:sp>
        <p:nvSpPr>
          <p:cNvPr id="17418" name="AutoShape 10" descr="Dayananda Sagar University (DSU) Bangalore: Admission, Courses, Fees,  Placements, Cutoff, Rank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GB"/>
          </a:p>
        </p:txBody>
      </p:sp>
      <p:pic>
        <p:nvPicPr>
          <p:cNvPr id="20" name="Picture 19" descr="LOGO.png"/>
          <p:cNvPicPr>
            <a:picLocks noChangeAspect="1"/>
          </p:cNvPicPr>
          <p:nvPr/>
        </p:nvPicPr>
        <p:blipFill>
          <a:blip r:embed="rId7" cstate="print"/>
          <a:stretch>
            <a:fillRect/>
          </a:stretch>
        </p:blipFill>
        <p:spPr>
          <a:xfrm>
            <a:off x="15392400" y="266700"/>
            <a:ext cx="1981200" cy="1981200"/>
          </a:xfrm>
          <a:prstGeom prst="rect">
            <a:avLst/>
          </a:prstGeom>
        </p:spPr>
      </p:pic>
    </p:spTree>
  </p:cSld>
  <p:clrMapOvr>
    <a:masterClrMapping/>
  </p:clrMapOvr>
  <p:transition spd="med">
    <p:wipe dir="d"/>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3733800" y="-7353300"/>
            <a:ext cx="12103097" cy="10470485"/>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16166059" y="1028700"/>
            <a:ext cx="1093241" cy="946150"/>
          </a:xfrm>
          <a:prstGeom prst="rect">
            <a:avLst/>
          </a:prstGeom>
        </p:spPr>
      </p:pic>
      <p:pic>
        <p:nvPicPr>
          <p:cNvPr id="4" name="Picture 4"/>
          <p:cNvPicPr>
            <a:picLocks noChangeAspect="1"/>
          </p:cNvPicPr>
          <p:nvPr/>
        </p:nvPicPr>
        <p:blipFill>
          <a:blip r:embed="rId6" cstate="print"/>
          <a:srcRect t="1531" b="1531"/>
          <a:stretch>
            <a:fillRect/>
          </a:stretch>
        </p:blipFill>
        <p:spPr>
          <a:xfrm>
            <a:off x="5460225" y="3086100"/>
            <a:ext cx="12827775" cy="6207357"/>
          </a:xfrm>
          <a:prstGeom prst="rect">
            <a:avLst/>
          </a:prstGeom>
        </p:spPr>
      </p:pic>
      <p:sp>
        <p:nvSpPr>
          <p:cNvPr id="5" name="TextBox 5"/>
          <p:cNvSpPr txBox="1"/>
          <p:nvPr/>
        </p:nvSpPr>
        <p:spPr>
          <a:xfrm>
            <a:off x="250031" y="1076325"/>
            <a:ext cx="6688412" cy="686213"/>
          </a:xfrm>
          <a:prstGeom prst="rect">
            <a:avLst/>
          </a:prstGeom>
        </p:spPr>
        <p:txBody>
          <a:bodyPr lIns="0" tIns="0" rIns="0" bIns="0" rtlCol="0" anchor="t">
            <a:spAutoFit/>
          </a:bodyPr>
          <a:lstStyle/>
          <a:p>
            <a:pPr marL="0" lvl="0" indent="0" algn="l">
              <a:lnSpc>
                <a:spcPts val="6050"/>
              </a:lnSpc>
              <a:spcBef>
                <a:spcPct val="0"/>
              </a:spcBef>
            </a:pPr>
            <a:r>
              <a:rPr lang="en-US" sz="4000" dirty="0">
                <a:solidFill>
                  <a:srgbClr val="E5E5E5"/>
                </a:solidFill>
                <a:latin typeface="Montserrat Classic Bold" panose="00000800000000000000"/>
              </a:rPr>
              <a:t>ARCHITECTURE</a:t>
            </a:r>
          </a:p>
        </p:txBody>
      </p:sp>
      <p:sp>
        <p:nvSpPr>
          <p:cNvPr id="6" name="Rectangle 5"/>
          <p:cNvSpPr/>
          <p:nvPr/>
        </p:nvSpPr>
        <p:spPr>
          <a:xfrm>
            <a:off x="10439400" y="9486900"/>
            <a:ext cx="3581400" cy="461665"/>
          </a:xfrm>
          <a:prstGeom prst="rect">
            <a:avLst/>
          </a:prstGeom>
          <a:solidFill>
            <a:schemeClr val="bg1"/>
          </a:solidFill>
        </p:spPr>
        <p:txBody>
          <a:bodyPr wrap="square">
            <a:spAutoFit/>
          </a:bodyPr>
          <a:lstStyle/>
          <a:p>
            <a:r>
              <a:rPr lang="en-GB" sz="2400" b="1" i="1" dirty="0"/>
              <a:t>CNN Architecture </a:t>
            </a:r>
          </a:p>
        </p:txBody>
      </p:sp>
    </p:spTree>
  </p:cSld>
  <p:clrMapOvr>
    <a:masterClrMapping/>
  </p:clrMapOvr>
  <p:transition spd="med">
    <p:blinds/>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7543800" y="-4381500"/>
            <a:ext cx="12103097" cy="10470485"/>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16166059" y="1028700"/>
            <a:ext cx="1093241" cy="946150"/>
          </a:xfrm>
          <a:prstGeom prst="rect">
            <a:avLst/>
          </a:prstGeom>
        </p:spPr>
      </p:pic>
      <p:pic>
        <p:nvPicPr>
          <p:cNvPr id="5124" name="Picture 4" descr="Everything you need to know about VGG16 | by Great Learning ..."/>
          <p:cNvPicPr>
            <a:picLocks noChangeAspect="1" noChangeArrowheads="1"/>
          </p:cNvPicPr>
          <p:nvPr/>
        </p:nvPicPr>
        <p:blipFill>
          <a:blip r:embed="rId6" cstate="print"/>
          <a:srcRect/>
          <a:stretch>
            <a:fillRect/>
          </a:stretch>
        </p:blipFill>
        <p:spPr bwMode="auto">
          <a:xfrm rot="5400000">
            <a:off x="1771650" y="4057650"/>
            <a:ext cx="8201025" cy="2143125"/>
          </a:xfrm>
          <a:prstGeom prst="rect">
            <a:avLst/>
          </a:prstGeom>
          <a:noFill/>
        </p:spPr>
      </p:pic>
      <p:sp>
        <p:nvSpPr>
          <p:cNvPr id="9" name="Rectangle 8"/>
          <p:cNvSpPr/>
          <p:nvPr/>
        </p:nvSpPr>
        <p:spPr>
          <a:xfrm>
            <a:off x="4724400" y="9563100"/>
            <a:ext cx="3100721" cy="461665"/>
          </a:xfrm>
          <a:prstGeom prst="rect">
            <a:avLst/>
          </a:prstGeom>
          <a:solidFill>
            <a:schemeClr val="bg1"/>
          </a:solidFill>
        </p:spPr>
        <p:txBody>
          <a:bodyPr wrap="none">
            <a:spAutoFit/>
          </a:bodyPr>
          <a:lstStyle/>
          <a:p>
            <a:r>
              <a:rPr lang="en-GB" sz="2400" b="1" i="1" dirty="0"/>
              <a:t>Architecture of VGG16 </a:t>
            </a:r>
            <a:endParaRPr lang="en-GB" sz="2400" dirty="0"/>
          </a:p>
        </p:txBody>
      </p:sp>
      <p:pic>
        <p:nvPicPr>
          <p:cNvPr id="5125" name="Picture 5"/>
          <p:cNvPicPr>
            <a:picLocks noChangeAspect="1" noChangeArrowheads="1"/>
          </p:cNvPicPr>
          <p:nvPr/>
        </p:nvPicPr>
        <p:blipFill>
          <a:blip r:embed="rId7" cstate="print"/>
          <a:srcRect/>
          <a:stretch>
            <a:fillRect/>
          </a:stretch>
        </p:blipFill>
        <p:spPr bwMode="auto">
          <a:xfrm>
            <a:off x="8458200" y="2933700"/>
            <a:ext cx="8096250" cy="4429125"/>
          </a:xfrm>
          <a:prstGeom prst="rect">
            <a:avLst/>
          </a:prstGeom>
          <a:noFill/>
          <a:ln w="9525">
            <a:noFill/>
            <a:miter lim="800000"/>
            <a:headEnd/>
            <a:tailEnd/>
          </a:ln>
        </p:spPr>
      </p:pic>
      <p:sp>
        <p:nvSpPr>
          <p:cNvPr id="11" name="Rectangle 10"/>
          <p:cNvSpPr/>
          <p:nvPr/>
        </p:nvSpPr>
        <p:spPr>
          <a:xfrm>
            <a:off x="11201400" y="8115299"/>
            <a:ext cx="3505200" cy="461665"/>
          </a:xfrm>
          <a:prstGeom prst="rect">
            <a:avLst/>
          </a:prstGeom>
          <a:solidFill>
            <a:schemeClr val="bg1"/>
          </a:solidFill>
        </p:spPr>
        <p:txBody>
          <a:bodyPr wrap="square">
            <a:spAutoFit/>
          </a:bodyPr>
          <a:lstStyle/>
          <a:p>
            <a:r>
              <a:rPr lang="en-GB" sz="2400" b="1" i="1" dirty="0"/>
              <a:t>Architecture of Xception </a:t>
            </a:r>
            <a:endParaRPr lang="en-GB" sz="2400" dirty="0"/>
          </a:p>
        </p:txBody>
      </p:sp>
    </p:spTree>
  </p:cSld>
  <p:clrMapOvr>
    <a:masterClrMapping/>
  </p:clrMapOvr>
  <p:transition spd="med">
    <p:blinds/>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1678642" y="-7530276"/>
            <a:ext cx="12103097" cy="10470485"/>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16166059" y="1028700"/>
            <a:ext cx="1093241" cy="946150"/>
          </a:xfrm>
          <a:prstGeom prst="rect">
            <a:avLst/>
          </a:prstGeom>
        </p:spPr>
      </p:pic>
      <p:sp>
        <p:nvSpPr>
          <p:cNvPr id="5" name="TextBox 5"/>
          <p:cNvSpPr txBox="1"/>
          <p:nvPr/>
        </p:nvSpPr>
        <p:spPr>
          <a:xfrm>
            <a:off x="1028700" y="1076325"/>
            <a:ext cx="6688412" cy="782265"/>
          </a:xfrm>
          <a:prstGeom prst="rect">
            <a:avLst/>
          </a:prstGeom>
        </p:spPr>
        <p:txBody>
          <a:bodyPr lIns="0" tIns="0" rIns="0" bIns="0" rtlCol="0" anchor="t">
            <a:spAutoFit/>
          </a:bodyPr>
          <a:lstStyle/>
          <a:p>
            <a:pPr marL="0" lvl="0" indent="0" algn="l">
              <a:lnSpc>
                <a:spcPts val="6050"/>
              </a:lnSpc>
              <a:spcBef>
                <a:spcPct val="0"/>
              </a:spcBef>
            </a:pPr>
            <a:r>
              <a:rPr lang="en-US" sz="4000" dirty="0">
                <a:solidFill>
                  <a:srgbClr val="E5E5E5"/>
                </a:solidFill>
                <a:latin typeface="Montserrat Classic Bold" panose="00000800000000000000"/>
              </a:rPr>
              <a:t>FILTERING  OF  </a:t>
            </a:r>
            <a:r>
              <a:rPr lang="en-US" sz="4000" dirty="0" smtClean="0">
                <a:solidFill>
                  <a:srgbClr val="E5E5E5"/>
                </a:solidFill>
                <a:latin typeface="Montserrat Classic Bold" panose="00000800000000000000"/>
              </a:rPr>
              <a:t>AN  </a:t>
            </a:r>
            <a:r>
              <a:rPr lang="en-US" sz="4000" dirty="0">
                <a:solidFill>
                  <a:srgbClr val="E5E5E5"/>
                </a:solidFill>
                <a:latin typeface="Montserrat Classic Bold" panose="00000800000000000000"/>
              </a:rPr>
              <a:t>IMAGE</a:t>
            </a:r>
          </a:p>
        </p:txBody>
      </p:sp>
      <p:pic>
        <p:nvPicPr>
          <p:cNvPr id="9218" name="Picture 2" descr="Convolutional Neural Networks. The motive of this blog is to explain… | by  Rijul Vohra | DataDrivenInvestor"/>
          <p:cNvPicPr>
            <a:picLocks noChangeAspect="1" noChangeArrowheads="1" noCrop="1"/>
          </p:cNvPicPr>
          <p:nvPr/>
        </p:nvPicPr>
        <p:blipFill>
          <a:blip r:embed="rId6" cstate="print"/>
          <a:srcRect/>
          <a:stretch>
            <a:fillRect/>
          </a:stretch>
        </p:blipFill>
        <p:spPr bwMode="auto">
          <a:xfrm>
            <a:off x="4114800" y="3848100"/>
            <a:ext cx="9906000" cy="5372101"/>
          </a:xfrm>
          <a:prstGeom prst="rect">
            <a:avLst/>
          </a:prstGeom>
          <a:noFill/>
        </p:spPr>
      </p:pic>
    </p:spTree>
  </p:cSld>
  <p:clrMapOvr>
    <a:masterClrMapping/>
  </p:clrMapOvr>
  <p:transition spd="med">
    <p:pull dir="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3390910" y="-6762071"/>
            <a:ext cx="12103097" cy="10470485"/>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16166059" y="1028700"/>
            <a:ext cx="1093241" cy="946150"/>
          </a:xfrm>
          <a:prstGeom prst="rect">
            <a:avLst/>
          </a:prstGeom>
        </p:spPr>
      </p:pic>
      <p:pic>
        <p:nvPicPr>
          <p:cNvPr id="4" name="Picture 4"/>
          <p:cNvPicPr>
            <a:picLocks noChangeAspect="1"/>
          </p:cNvPicPr>
          <p:nvPr/>
        </p:nvPicPr>
        <p:blipFill>
          <a:blip r:embed="rId6" cstate="print"/>
          <a:srcRect/>
          <a:stretch>
            <a:fillRect/>
          </a:stretch>
        </p:blipFill>
        <p:spPr>
          <a:xfrm>
            <a:off x="4025541" y="4073070"/>
            <a:ext cx="12140519" cy="5498423"/>
          </a:xfrm>
          <a:prstGeom prst="rect">
            <a:avLst/>
          </a:prstGeom>
        </p:spPr>
      </p:pic>
      <p:sp>
        <p:nvSpPr>
          <p:cNvPr id="5" name="TextBox 5"/>
          <p:cNvSpPr txBox="1"/>
          <p:nvPr/>
        </p:nvSpPr>
        <p:spPr>
          <a:xfrm>
            <a:off x="1028700" y="1076325"/>
            <a:ext cx="6688412" cy="686213"/>
          </a:xfrm>
          <a:prstGeom prst="rect">
            <a:avLst/>
          </a:prstGeom>
        </p:spPr>
        <p:txBody>
          <a:bodyPr lIns="0" tIns="0" rIns="0" bIns="0" rtlCol="0" anchor="t">
            <a:spAutoFit/>
          </a:bodyPr>
          <a:lstStyle/>
          <a:p>
            <a:pPr marL="0" lvl="0" indent="0" algn="l">
              <a:lnSpc>
                <a:spcPts val="6050"/>
              </a:lnSpc>
              <a:spcBef>
                <a:spcPct val="0"/>
              </a:spcBef>
            </a:pPr>
            <a:r>
              <a:rPr lang="en-US" sz="4000" dirty="0">
                <a:solidFill>
                  <a:srgbClr val="E5E5E5"/>
                </a:solidFill>
                <a:latin typeface="Montserrat Classic Bold" panose="00000800000000000000"/>
              </a:rPr>
              <a:t>MAX POOLING</a:t>
            </a:r>
          </a:p>
        </p:txBody>
      </p:sp>
    </p:spTree>
  </p:cSld>
  <p:clrMapOvr>
    <a:masterClrMapping/>
  </p:clrMapOvr>
  <p:transition spd="med">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1730763" y="-8083665"/>
            <a:ext cx="12103097" cy="10470485"/>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16166059" y="1028700"/>
            <a:ext cx="1093241" cy="946150"/>
          </a:xfrm>
          <a:prstGeom prst="rect">
            <a:avLst/>
          </a:prstGeom>
        </p:spPr>
      </p:pic>
      <p:pic>
        <p:nvPicPr>
          <p:cNvPr id="4" name="Picture 4"/>
          <p:cNvPicPr>
            <a:picLocks noChangeAspect="1"/>
          </p:cNvPicPr>
          <p:nvPr/>
        </p:nvPicPr>
        <p:blipFill>
          <a:blip r:embed="rId6" cstate="print"/>
          <a:srcRect/>
          <a:stretch>
            <a:fillRect/>
          </a:stretch>
        </p:blipFill>
        <p:spPr>
          <a:xfrm>
            <a:off x="5820011" y="2874983"/>
            <a:ext cx="7362354" cy="6383317"/>
          </a:xfrm>
          <a:prstGeom prst="rect">
            <a:avLst/>
          </a:prstGeom>
        </p:spPr>
      </p:pic>
      <p:sp>
        <p:nvSpPr>
          <p:cNvPr id="5" name="TextBox 5"/>
          <p:cNvSpPr txBox="1"/>
          <p:nvPr/>
        </p:nvSpPr>
        <p:spPr>
          <a:xfrm>
            <a:off x="1028700" y="1076325"/>
            <a:ext cx="6688412" cy="686213"/>
          </a:xfrm>
          <a:prstGeom prst="rect">
            <a:avLst/>
          </a:prstGeom>
        </p:spPr>
        <p:txBody>
          <a:bodyPr lIns="0" tIns="0" rIns="0" bIns="0" rtlCol="0" anchor="t">
            <a:spAutoFit/>
          </a:bodyPr>
          <a:lstStyle/>
          <a:p>
            <a:pPr marL="0" lvl="0" indent="0" algn="l">
              <a:lnSpc>
                <a:spcPts val="6050"/>
              </a:lnSpc>
              <a:spcBef>
                <a:spcPct val="0"/>
              </a:spcBef>
            </a:pPr>
            <a:r>
              <a:rPr lang="en-US" sz="4000" dirty="0">
                <a:solidFill>
                  <a:srgbClr val="E5E5E5"/>
                </a:solidFill>
                <a:latin typeface="Montserrat Classic Bold" panose="00000800000000000000"/>
              </a:rPr>
              <a:t>RELU FUNCTION</a:t>
            </a:r>
          </a:p>
        </p:txBody>
      </p:sp>
    </p:spTree>
  </p:cSld>
  <p:clrMapOvr>
    <a:masterClrMapping/>
  </p:clrMapOvr>
  <p:transition spd="med">
    <p:circl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4649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13334979" y="9486583"/>
            <a:ext cx="8757453" cy="7571877"/>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743643" y="-4954688"/>
            <a:ext cx="7666059" cy="6631969"/>
          </a:xfrm>
          <a:prstGeom prst="rect">
            <a:avLst/>
          </a:prstGeom>
        </p:spPr>
      </p:pic>
      <p:grpSp>
        <p:nvGrpSpPr>
          <p:cNvPr id="8" name="Group 8"/>
          <p:cNvGrpSpPr/>
          <p:nvPr/>
        </p:nvGrpSpPr>
        <p:grpSpPr>
          <a:xfrm>
            <a:off x="727641" y="187734"/>
            <a:ext cx="15983348" cy="10135460"/>
            <a:chOff x="0" y="66675"/>
            <a:chExt cx="21311130" cy="13513948"/>
          </a:xfrm>
        </p:grpSpPr>
        <p:sp>
          <p:nvSpPr>
            <p:cNvPr id="9" name="TextBox 9"/>
            <p:cNvSpPr txBox="1"/>
            <p:nvPr/>
          </p:nvSpPr>
          <p:spPr>
            <a:xfrm>
              <a:off x="0" y="2295482"/>
              <a:ext cx="21311130" cy="11285141"/>
            </a:xfrm>
            <a:prstGeom prst="rect">
              <a:avLst/>
            </a:prstGeom>
          </p:spPr>
          <p:txBody>
            <a:bodyPr lIns="0" tIns="0" rIns="0" bIns="0" rtlCol="0" anchor="t">
              <a:spAutoFit/>
            </a:bodyPr>
            <a:lstStyle/>
            <a:p>
              <a:pPr marL="1169035" lvl="1" indent="-742950" algn="just">
                <a:lnSpc>
                  <a:spcPts val="5525"/>
                </a:lnSpc>
                <a:buFont typeface="+mj-lt"/>
                <a:buAutoNum type="arabicPeriod"/>
              </a:pPr>
              <a:r>
                <a:rPr lang="en-US" sz="2400" dirty="0"/>
                <a:t>Rescaling: This layer rescales the input image pixel values to a specified range (usually between 0 and 1) to help improve training.</a:t>
              </a:r>
            </a:p>
            <a:p>
              <a:pPr marL="1169035" lvl="1" indent="-742950" algn="just">
                <a:lnSpc>
                  <a:spcPts val="5525"/>
                </a:lnSpc>
                <a:buFont typeface="+mj-lt"/>
                <a:buAutoNum type="arabicPeriod"/>
              </a:pPr>
              <a:r>
                <a:rPr lang="en-US" sz="2400" dirty="0"/>
                <a:t>RandomZoom: This layer randomly zooms into the input image to add more variability to the training data.</a:t>
              </a:r>
            </a:p>
            <a:p>
              <a:pPr marL="1169035" lvl="1" indent="-742950" algn="just">
                <a:lnSpc>
                  <a:spcPts val="5525"/>
                </a:lnSpc>
                <a:buFont typeface="+mj-lt"/>
                <a:buAutoNum type="arabicPeriod"/>
              </a:pPr>
              <a:r>
                <a:rPr lang="en-US" sz="2400" dirty="0"/>
                <a:t>RandomRotation: This layer randomly rotates the input image to add more variability to the training data.</a:t>
              </a:r>
            </a:p>
            <a:p>
              <a:pPr marL="1169035" lvl="1" indent="-742950" algn="just">
                <a:lnSpc>
                  <a:spcPts val="5525"/>
                </a:lnSpc>
                <a:buFont typeface="+mj-lt"/>
                <a:buAutoNum type="arabicPeriod" startAt="4"/>
              </a:pPr>
              <a:r>
                <a:rPr lang="en-US" sz="2400" dirty="0"/>
                <a:t>Conv2D: This layer applies a 2D convolution operation on the input image to extract features. The layer has 16 filters (or channels) and a kernel size of (3,3).</a:t>
              </a:r>
            </a:p>
            <a:p>
              <a:pPr marL="1169035" lvl="1" indent="-742950" algn="just">
                <a:lnSpc>
                  <a:spcPts val="5525"/>
                </a:lnSpc>
                <a:buFont typeface="+mj-lt"/>
                <a:buAutoNum type="arabicPeriod" startAt="5"/>
              </a:pPr>
              <a:r>
                <a:rPr lang="en-US" sz="2400" dirty="0"/>
                <a:t>MaxPooling2D: This layer performs max pooling operation on the output of the previous layer to </a:t>
              </a:r>
              <a:r>
                <a:rPr lang="en-US" sz="2400" dirty="0" smtClean="0"/>
                <a:t>downsample </a:t>
              </a:r>
              <a:r>
                <a:rPr lang="en-US" sz="2400" dirty="0"/>
                <a:t>the feature maps and reduce the dimensionality. The layer uses a pool size of (2,2</a:t>
              </a:r>
              <a:r>
                <a:rPr lang="en-US" sz="2400" dirty="0">
                  <a:latin typeface="Montserrat Classic" panose="00000500000000000000"/>
                </a:rPr>
                <a:t>).</a:t>
              </a:r>
            </a:p>
            <a:p>
              <a:pPr marL="1169035" lvl="1" indent="-742950" algn="just">
                <a:lnSpc>
                  <a:spcPts val="5525"/>
                </a:lnSpc>
                <a:buFont typeface="+mj-lt"/>
                <a:buAutoNum type="arabicPeriod" startAt="5"/>
              </a:pPr>
              <a:endParaRPr lang="en-US" sz="2400" dirty="0">
                <a:solidFill>
                  <a:srgbClr val="1B4444"/>
                </a:solidFill>
                <a:latin typeface="Montserrat Classic" panose="00000500000000000000"/>
              </a:endParaRPr>
            </a:p>
            <a:p>
              <a:pPr marL="1169035" lvl="1" indent="-742950">
                <a:lnSpc>
                  <a:spcPts val="5525"/>
                </a:lnSpc>
                <a:buFont typeface="Arial" panose="020B0604020202020204"/>
                <a:buChar char="•"/>
              </a:pPr>
              <a:endParaRPr lang="en-US" sz="2400" dirty="0">
                <a:solidFill>
                  <a:srgbClr val="1B4444"/>
                </a:solidFill>
                <a:latin typeface="Montserrat Classic" panose="00000500000000000000"/>
              </a:endParaRPr>
            </a:p>
            <a:p>
              <a:pPr marL="1169035" lvl="1" indent="-742950">
                <a:lnSpc>
                  <a:spcPts val="5525"/>
                </a:lnSpc>
                <a:buFont typeface="+mj-lt"/>
                <a:buAutoNum type="arabicPeriod"/>
              </a:pPr>
              <a:endParaRPr lang="en-US" sz="2400" dirty="0">
                <a:latin typeface="Montserrat Classic" panose="00000500000000000000"/>
              </a:endParaRPr>
            </a:p>
            <a:p>
              <a:pPr marL="1169035" lvl="1" indent="-742950">
                <a:lnSpc>
                  <a:spcPts val="5525"/>
                </a:lnSpc>
                <a:buFont typeface="Arial" panose="020B0604020202020204"/>
                <a:buChar char="•"/>
              </a:pPr>
              <a:endParaRPr lang="en-US" sz="2400" dirty="0">
                <a:latin typeface="Montserrat Classic" panose="00000500000000000000"/>
              </a:endParaRPr>
            </a:p>
          </p:txBody>
        </p:sp>
        <p:sp>
          <p:nvSpPr>
            <p:cNvPr id="10" name="TextBox 10"/>
            <p:cNvSpPr txBox="1"/>
            <p:nvPr/>
          </p:nvSpPr>
          <p:spPr>
            <a:xfrm>
              <a:off x="0" y="66675"/>
              <a:ext cx="21311130" cy="1235552"/>
            </a:xfrm>
            <a:prstGeom prst="rect">
              <a:avLst/>
            </a:prstGeom>
          </p:spPr>
          <p:txBody>
            <a:bodyPr lIns="0" tIns="0" rIns="0" bIns="0" rtlCol="0" anchor="t">
              <a:spAutoFit/>
            </a:bodyPr>
            <a:lstStyle/>
            <a:p>
              <a:pPr marL="0" lvl="0" indent="0" algn="l">
                <a:lnSpc>
                  <a:spcPts val="8610"/>
                </a:lnSpc>
                <a:spcBef>
                  <a:spcPct val="0"/>
                </a:spcBef>
              </a:pPr>
              <a:r>
                <a:rPr lang="en-US" sz="4000" dirty="0">
                  <a:solidFill>
                    <a:srgbClr val="1B4444"/>
                  </a:solidFill>
                  <a:latin typeface="Montserrat Classic Bold" panose="00000800000000000000"/>
                </a:rPr>
                <a:t>BRIEF</a:t>
              </a:r>
            </a:p>
          </p:txBody>
        </p:sp>
      </p:grpSp>
    </p:spTree>
  </p:cSld>
  <p:clrMapOvr>
    <a:masterClrMapping/>
  </p:clrMapOvr>
  <p:transition spd="med">
    <p:wedg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200" y="93125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8" name="Picture 5"/>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13334979" y="9312593"/>
            <a:ext cx="8757453" cy="7571877"/>
          </a:xfrm>
          <a:prstGeom prst="rect">
            <a:avLst/>
          </a:prstGeom>
        </p:spPr>
      </p:pic>
      <p:pic>
        <p:nvPicPr>
          <p:cNvPr id="9" name="Picture 6"/>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743643" y="-4954688"/>
            <a:ext cx="7666059" cy="6631969"/>
          </a:xfrm>
          <a:prstGeom prst="rect">
            <a:avLst/>
          </a:prstGeom>
        </p:spPr>
      </p:pic>
      <p:sp>
        <p:nvSpPr>
          <p:cNvPr id="17" name="TextBox 9"/>
          <p:cNvSpPr txBox="1"/>
          <p:nvPr/>
        </p:nvSpPr>
        <p:spPr>
          <a:xfrm>
            <a:off x="727710" y="2066925"/>
            <a:ext cx="16647795" cy="7053213"/>
          </a:xfrm>
          <a:prstGeom prst="rect">
            <a:avLst/>
          </a:prstGeom>
        </p:spPr>
        <p:txBody>
          <a:bodyPr wrap="square" lIns="0" tIns="0" rIns="0" bIns="0" rtlCol="0" anchor="t">
            <a:spAutoFit/>
          </a:bodyPr>
          <a:lstStyle/>
          <a:p>
            <a:pPr marL="1169035" lvl="1" indent="-742950" algn="just">
              <a:lnSpc>
                <a:spcPts val="5525"/>
              </a:lnSpc>
              <a:buFont typeface="+mj-lt"/>
              <a:buAutoNum type="arabicPeriod" startAt="6"/>
            </a:pPr>
            <a:r>
              <a:rPr lang="en-US" sz="2400" dirty="0"/>
              <a:t>BatchNormalization: This layer normalizes the output of the previous layer to help improve training and reduce </a:t>
            </a:r>
            <a:r>
              <a:rPr lang="en-US" sz="2400" dirty="0" err="1"/>
              <a:t>overfitting</a:t>
            </a:r>
            <a:r>
              <a:rPr lang="en-US" sz="2400" dirty="0"/>
              <a:t>.</a:t>
            </a:r>
          </a:p>
          <a:p>
            <a:pPr marL="1169035" lvl="1" indent="-742950" algn="just">
              <a:lnSpc>
                <a:spcPts val="5525"/>
              </a:lnSpc>
              <a:buFont typeface="+mj-lt"/>
              <a:buAutoNum type="arabicPeriod" startAt="6"/>
            </a:pPr>
            <a:r>
              <a:rPr lang="en-US" sz="2400" dirty="0"/>
              <a:t>Dropout: This layer randomly drops out (disables) a fraction of the neurons to help reduce </a:t>
            </a:r>
            <a:r>
              <a:rPr lang="en-US" sz="2400" dirty="0" err="1"/>
              <a:t>overfitting</a:t>
            </a:r>
            <a:r>
              <a:rPr lang="en-US" sz="2400" dirty="0"/>
              <a:t>.</a:t>
            </a:r>
          </a:p>
          <a:p>
            <a:pPr marL="1169035" lvl="1" indent="-742950" algn="just">
              <a:lnSpc>
                <a:spcPts val="5525"/>
              </a:lnSpc>
              <a:buAutoNum type="arabicPeriod" startAt="8"/>
            </a:pPr>
            <a:r>
              <a:rPr lang="en-US" sz="2400" dirty="0"/>
              <a:t>88Conv2D_1: This layer applies another 2D convolution operation on the output of the previous layer to extract more complex features. The layer has 16 filters and a kernel size of (3,3).</a:t>
            </a:r>
          </a:p>
          <a:p>
            <a:pPr marL="1169035" lvl="1" indent="-742950" algn="just">
              <a:lnSpc>
                <a:spcPts val="5525"/>
              </a:lnSpc>
              <a:buFont typeface="+mj-lt"/>
              <a:buAutoNum type="arabicPeriod" startAt="9"/>
            </a:pPr>
            <a:r>
              <a:rPr lang="en-US" sz="2400" dirty="0"/>
              <a:t>MaxPooling2D_1: This layer performs another max pooling operation on the output of the previous layer to further downsample the feature maps. The layer uses a pool size of (2,2).</a:t>
            </a:r>
          </a:p>
          <a:p>
            <a:pPr marL="1169035" lvl="1" indent="-742950" algn="just">
              <a:lnSpc>
                <a:spcPts val="5525"/>
              </a:lnSpc>
              <a:buFont typeface="+mj-lt"/>
              <a:buAutoNum type="arabicPeriod" startAt="9"/>
            </a:pPr>
            <a:r>
              <a:rPr lang="en-US" sz="2400" dirty="0"/>
              <a:t>Dropout_1: This layer randomly drops out a fraction of the neurons again to help reduce </a:t>
            </a:r>
            <a:r>
              <a:rPr lang="en-US" sz="2400" dirty="0" err="1"/>
              <a:t>overfitting</a:t>
            </a:r>
            <a:r>
              <a:rPr lang="en-US" sz="2400" dirty="0"/>
              <a:t>.</a:t>
            </a:r>
          </a:p>
          <a:p>
            <a:pPr marL="1169035" lvl="1" indent="-742950" algn="just">
              <a:lnSpc>
                <a:spcPts val="5525"/>
              </a:lnSpc>
              <a:buFont typeface="+mj-lt"/>
              <a:buAutoNum type="arabicPeriod" startAt="9"/>
            </a:pPr>
            <a:r>
              <a:rPr lang="en-US" sz="2400" dirty="0"/>
              <a:t>Flatten: This layer flattens the output of the previous layer into a 1D vector to feed into the dense layers.</a:t>
            </a:r>
          </a:p>
          <a:p>
            <a:pPr marL="1169035" lvl="1" indent="-742950">
              <a:lnSpc>
                <a:spcPts val="5525"/>
              </a:lnSpc>
              <a:buAutoNum type="arabicPeriod" startAt="8"/>
            </a:pPr>
            <a:endParaRPr lang="en-US" sz="2400" dirty="0"/>
          </a:p>
          <a:p>
            <a:pPr marL="1169035" lvl="1" indent="-742950">
              <a:lnSpc>
                <a:spcPts val="5525"/>
              </a:lnSpc>
              <a:buAutoNum type="arabicPeriod" startAt="8"/>
            </a:pPr>
            <a:endParaRPr lang="en-US" sz="2400" dirty="0"/>
          </a:p>
        </p:txBody>
      </p:sp>
    </p:spTree>
  </p:cSld>
  <p:clrMapOvr>
    <a:masterClrMapping/>
  </p:clrMapOvr>
  <p:transition spd="med">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8" name="Picture 5"/>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13563579" y="9236393"/>
            <a:ext cx="8757453" cy="7571877"/>
          </a:xfrm>
          <a:prstGeom prst="rect">
            <a:avLst/>
          </a:prstGeom>
        </p:spPr>
      </p:pic>
      <p:pic>
        <p:nvPicPr>
          <p:cNvPr id="9" name="Picture 6"/>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743643" y="-4954688"/>
            <a:ext cx="7666059" cy="6631969"/>
          </a:xfrm>
          <a:prstGeom prst="rect">
            <a:avLst/>
          </a:prstGeom>
        </p:spPr>
      </p:pic>
      <p:sp>
        <p:nvSpPr>
          <p:cNvPr id="17" name="TextBox 9"/>
          <p:cNvSpPr txBox="1"/>
          <p:nvPr/>
        </p:nvSpPr>
        <p:spPr>
          <a:xfrm>
            <a:off x="727711" y="1838325"/>
            <a:ext cx="15655289" cy="9169177"/>
          </a:xfrm>
          <a:prstGeom prst="rect">
            <a:avLst/>
          </a:prstGeom>
        </p:spPr>
        <p:txBody>
          <a:bodyPr wrap="square" lIns="0" tIns="0" rIns="0" bIns="0" rtlCol="0" anchor="t">
            <a:spAutoFit/>
          </a:bodyPr>
          <a:lstStyle/>
          <a:p>
            <a:pPr marL="1169035" lvl="1" indent="-742950" algn="just">
              <a:lnSpc>
                <a:spcPts val="5525"/>
              </a:lnSpc>
              <a:buFont typeface="+mj-lt"/>
              <a:buAutoNum type="arabicPeriod" startAt="9"/>
            </a:pPr>
            <a:r>
              <a:rPr lang="en-US" sz="2400" dirty="0"/>
              <a:t>MaxPooling2D_1: This layer performs another max pooling operation on the output of the previous layer to further downsample the feature maps. The layer uses a pool size of (2,2).</a:t>
            </a:r>
          </a:p>
          <a:p>
            <a:pPr marL="1169035" lvl="1" indent="-742950" algn="just">
              <a:lnSpc>
                <a:spcPts val="5525"/>
              </a:lnSpc>
              <a:buFont typeface="+mj-lt"/>
              <a:buAutoNum type="arabicPeriod" startAt="9"/>
            </a:pPr>
            <a:r>
              <a:rPr lang="en-US" sz="2400" dirty="0"/>
              <a:t>Dropout_1: This layer randomly drops out a fraction of the neurons again to help reduce </a:t>
            </a:r>
            <a:r>
              <a:rPr lang="en-US" sz="2400" dirty="0" err="1"/>
              <a:t>overfitting</a:t>
            </a:r>
            <a:r>
              <a:rPr lang="en-US" sz="2400" dirty="0"/>
              <a:t>.</a:t>
            </a:r>
          </a:p>
          <a:p>
            <a:pPr marL="1169035" lvl="1" indent="-742950" algn="just">
              <a:lnSpc>
                <a:spcPts val="5525"/>
              </a:lnSpc>
              <a:buFont typeface="+mj-lt"/>
              <a:buAutoNum type="arabicPeriod" startAt="9"/>
            </a:pPr>
            <a:r>
              <a:rPr lang="en-US" sz="2400" dirty="0"/>
              <a:t>Flatten: This layer flattens the output of the previous layer into a 1D vector to feed into the dense layers.</a:t>
            </a:r>
          </a:p>
          <a:p>
            <a:pPr marL="1169035" lvl="1" indent="-742950" algn="just">
              <a:lnSpc>
                <a:spcPts val="5525"/>
              </a:lnSpc>
              <a:buFont typeface="+mj-lt"/>
              <a:buAutoNum type="arabicPeriod" startAt="12"/>
            </a:pPr>
            <a:r>
              <a:rPr lang="en-US" sz="2400" dirty="0"/>
              <a:t> Dense: This layer is a fully connected (dense) layer with 256 neurons that performs a linear operation on the input vector followed by a non-linear activation function (usually </a:t>
            </a:r>
            <a:r>
              <a:rPr lang="en-US" sz="2400" dirty="0" err="1"/>
              <a:t>ReLU</a:t>
            </a:r>
            <a:r>
              <a:rPr lang="en-US" sz="2400" dirty="0"/>
              <a:t>).</a:t>
            </a:r>
          </a:p>
          <a:p>
            <a:pPr marL="1169035" lvl="1" indent="-742950" algn="just">
              <a:lnSpc>
                <a:spcPts val="5525"/>
              </a:lnSpc>
              <a:buFont typeface="+mj-lt"/>
              <a:buAutoNum type="arabicPeriod" startAt="13"/>
            </a:pPr>
            <a:r>
              <a:rPr lang="en-US" sz="2400" dirty="0"/>
              <a:t>Dropout_2: This layer randomly drops out a fraction of the neurons to help reduce </a:t>
            </a:r>
            <a:r>
              <a:rPr lang="en-US" sz="2400" dirty="0" err="1"/>
              <a:t>overfitting</a:t>
            </a:r>
            <a:r>
              <a:rPr lang="en-US" sz="2400" dirty="0"/>
              <a:t>.</a:t>
            </a:r>
          </a:p>
          <a:p>
            <a:pPr marL="1169035" lvl="1" indent="-742950" algn="just">
              <a:lnSpc>
                <a:spcPts val="5525"/>
              </a:lnSpc>
              <a:buFont typeface="+mj-lt"/>
              <a:buAutoNum type="arabicPeriod" startAt="13"/>
            </a:pPr>
            <a:r>
              <a:rPr lang="en-US" sz="2400" dirty="0">
                <a:sym typeface="+mn-ea"/>
              </a:rPr>
              <a:t> Dense_1: This layer is the output layer with 4 neurons (assuming this is a multi-class classification task) that performs a linear operation on the input vector followed by a </a:t>
            </a:r>
            <a:r>
              <a:rPr lang="en-US" sz="2400" dirty="0" err="1">
                <a:sym typeface="+mn-ea"/>
              </a:rPr>
              <a:t>softmax</a:t>
            </a:r>
            <a:r>
              <a:rPr lang="en-US" sz="2400" dirty="0">
                <a:sym typeface="+mn-ea"/>
              </a:rPr>
              <a:t> activation function to output probabilities for each class.</a:t>
            </a:r>
            <a:endParaRPr lang="en-US" sz="2400" dirty="0"/>
          </a:p>
          <a:p>
            <a:pPr marL="1169035" lvl="1" indent="-742950" algn="just">
              <a:lnSpc>
                <a:spcPts val="5525"/>
              </a:lnSpc>
              <a:buFont typeface="+mj-lt"/>
              <a:buAutoNum type="arabicPeriod" startAt="13"/>
            </a:pPr>
            <a:endParaRPr lang="en-US" sz="2400" dirty="0"/>
          </a:p>
          <a:p>
            <a:pPr marL="852170" lvl="1" indent="-426085" algn="just">
              <a:lnSpc>
                <a:spcPts val="5525"/>
              </a:lnSpc>
              <a:buFont typeface="Arial" panose="020B0604020202020204"/>
              <a:buChar char="•"/>
            </a:pPr>
            <a:endParaRPr lang="en-US" sz="2400" dirty="0"/>
          </a:p>
          <a:p>
            <a:pPr marL="1169035" lvl="1" indent="-742950" algn="just">
              <a:lnSpc>
                <a:spcPts val="5525"/>
              </a:lnSpc>
              <a:buFont typeface="+mj-lt"/>
              <a:buAutoNum type="arabicPeriod" startAt="9"/>
            </a:pPr>
            <a:endParaRPr lang="en-US" sz="2400" dirty="0"/>
          </a:p>
        </p:txBody>
      </p:sp>
    </p:spTree>
  </p:cSld>
  <p:clrMapOvr>
    <a:masterClrMapping/>
  </p:clrMapOvr>
  <p:transition spd="med">
    <p:pull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13338789" y="9236393"/>
            <a:ext cx="8757453" cy="7571877"/>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flipH="1">
            <a:off x="12877959" y="-4827441"/>
            <a:ext cx="7666059" cy="6631969"/>
          </a:xfrm>
          <a:prstGeom prst="rect">
            <a:avLst/>
          </a:prstGeom>
        </p:spPr>
      </p:pic>
      <p:sp>
        <p:nvSpPr>
          <p:cNvPr id="9" name="TextBox 9"/>
          <p:cNvSpPr txBox="1"/>
          <p:nvPr/>
        </p:nvSpPr>
        <p:spPr>
          <a:xfrm>
            <a:off x="1028700" y="1095375"/>
            <a:ext cx="11067222" cy="945900"/>
          </a:xfrm>
          <a:prstGeom prst="rect">
            <a:avLst/>
          </a:prstGeom>
        </p:spPr>
        <p:txBody>
          <a:bodyPr lIns="0" tIns="0" rIns="0" bIns="0" rtlCol="0" anchor="t">
            <a:spAutoFit/>
          </a:bodyPr>
          <a:lstStyle/>
          <a:p>
            <a:pPr marL="0" lvl="0" indent="0" algn="l">
              <a:lnSpc>
                <a:spcPts val="8800"/>
              </a:lnSpc>
              <a:spcBef>
                <a:spcPct val="0"/>
              </a:spcBef>
            </a:pPr>
            <a:r>
              <a:rPr lang="en-US" sz="4000" u="none" dirty="0">
                <a:solidFill>
                  <a:srgbClr val="1B4444"/>
                </a:solidFill>
                <a:latin typeface="Montserrat Classic Bold" panose="00000800000000000000"/>
              </a:rPr>
              <a:t>ANALYSIS</a:t>
            </a:r>
          </a:p>
        </p:txBody>
      </p:sp>
      <p:pic>
        <p:nvPicPr>
          <p:cNvPr id="10" name="Picture 2" descr="C:\Users\user\Downloads\WhatsApp Image 2023-05-04 at 1.41.19 PM.jpeg"/>
          <p:cNvPicPr>
            <a:picLocks noChangeAspect="1" noChangeArrowheads="1"/>
          </p:cNvPicPr>
          <p:nvPr/>
        </p:nvPicPr>
        <p:blipFill>
          <a:blip r:embed="rId6" cstate="print"/>
          <a:srcRect/>
          <a:stretch>
            <a:fillRect/>
          </a:stretch>
        </p:blipFill>
        <p:spPr bwMode="auto">
          <a:xfrm>
            <a:off x="457200" y="3739219"/>
            <a:ext cx="8305800" cy="3604556"/>
          </a:xfrm>
          <a:prstGeom prst="rect">
            <a:avLst/>
          </a:prstGeom>
          <a:noFill/>
        </p:spPr>
      </p:pic>
      <p:pic>
        <p:nvPicPr>
          <p:cNvPr id="7" name="Picture 2"/>
          <p:cNvPicPr>
            <a:picLocks noChangeAspect="1" noChangeArrowheads="1"/>
          </p:cNvPicPr>
          <p:nvPr/>
        </p:nvPicPr>
        <p:blipFill>
          <a:blip r:embed="rId7" cstate="print"/>
          <a:srcRect/>
          <a:stretch>
            <a:fillRect/>
          </a:stretch>
        </p:blipFill>
        <p:spPr bwMode="auto">
          <a:xfrm>
            <a:off x="10210800" y="3086100"/>
            <a:ext cx="5495958" cy="4572000"/>
          </a:xfrm>
          <a:prstGeom prst="rect">
            <a:avLst/>
          </a:prstGeom>
          <a:noFill/>
          <a:ln w="9525">
            <a:noFill/>
            <a:miter lim="800000"/>
            <a:headEnd/>
            <a:tailEnd/>
          </a:ln>
        </p:spPr>
      </p:pic>
      <p:sp>
        <p:nvSpPr>
          <p:cNvPr id="11" name="Rectangle 10"/>
          <p:cNvSpPr/>
          <p:nvPr/>
        </p:nvSpPr>
        <p:spPr>
          <a:xfrm>
            <a:off x="12268200" y="8191500"/>
            <a:ext cx="1872629" cy="369332"/>
          </a:xfrm>
          <a:prstGeom prst="rect">
            <a:avLst/>
          </a:prstGeom>
        </p:spPr>
        <p:txBody>
          <a:bodyPr wrap="none">
            <a:spAutoFit/>
          </a:bodyPr>
          <a:lstStyle/>
          <a:p>
            <a:r>
              <a:rPr lang="en-GB" b="1" i="1" dirty="0"/>
              <a:t>Confusion matrix </a:t>
            </a:r>
            <a:endParaRPr lang="en-GB" dirty="0"/>
          </a:p>
        </p:txBody>
      </p:sp>
      <p:sp>
        <p:nvSpPr>
          <p:cNvPr id="12" name="Rectangle 11"/>
          <p:cNvSpPr/>
          <p:nvPr/>
        </p:nvSpPr>
        <p:spPr>
          <a:xfrm>
            <a:off x="2438400" y="7962900"/>
            <a:ext cx="5275419" cy="369332"/>
          </a:xfrm>
          <a:prstGeom prst="rect">
            <a:avLst/>
          </a:prstGeom>
        </p:spPr>
        <p:txBody>
          <a:bodyPr wrap="none">
            <a:spAutoFit/>
          </a:bodyPr>
          <a:lstStyle/>
          <a:p>
            <a:r>
              <a:rPr lang="en-GB" b="1" i="1" dirty="0"/>
              <a:t>Loss and Accuracy graphs of test and validation data </a:t>
            </a:r>
            <a:endParaRPr lang="en-GB" dirty="0"/>
          </a:p>
        </p:txBody>
      </p:sp>
    </p:spTree>
  </p:cSld>
  <p:clrMapOvr>
    <a:masterClrMapping/>
  </p:clrMapOvr>
  <p:transition spd="med">
    <p:cover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13338789" y="9236393"/>
            <a:ext cx="8757453" cy="7571877"/>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flipH="1">
            <a:off x="12877959" y="-4827441"/>
            <a:ext cx="7666059" cy="6631969"/>
          </a:xfrm>
          <a:prstGeom prst="rect">
            <a:avLst/>
          </a:prstGeom>
        </p:spPr>
      </p:pic>
      <p:sp>
        <p:nvSpPr>
          <p:cNvPr id="9" name="TextBox 9"/>
          <p:cNvSpPr txBox="1"/>
          <p:nvPr/>
        </p:nvSpPr>
        <p:spPr>
          <a:xfrm>
            <a:off x="1028700" y="1095375"/>
            <a:ext cx="11067222" cy="1149350"/>
          </a:xfrm>
          <a:prstGeom prst="rect">
            <a:avLst/>
          </a:prstGeom>
        </p:spPr>
        <p:txBody>
          <a:bodyPr lIns="0" tIns="0" rIns="0" bIns="0" rtlCol="0" anchor="t">
            <a:spAutoFit/>
          </a:bodyPr>
          <a:lstStyle/>
          <a:p>
            <a:pPr marL="0" lvl="0" indent="0" algn="l">
              <a:lnSpc>
                <a:spcPts val="8800"/>
              </a:lnSpc>
              <a:spcBef>
                <a:spcPct val="0"/>
              </a:spcBef>
            </a:pPr>
            <a:r>
              <a:rPr lang="en-US" sz="8000" dirty="0">
                <a:solidFill>
                  <a:srgbClr val="1B4444"/>
                </a:solidFill>
                <a:latin typeface="Montserrat Classic Bold" panose="00000800000000000000"/>
              </a:rPr>
              <a:t>66666666</a:t>
            </a:r>
            <a:endParaRPr lang="en-US" sz="8000" u="none" dirty="0">
              <a:solidFill>
                <a:srgbClr val="1B4444"/>
              </a:solidFill>
              <a:latin typeface="Montserrat Classic Bold" panose="00000800000000000000"/>
            </a:endParaRPr>
          </a:p>
        </p:txBody>
      </p:sp>
      <p:sp>
        <p:nvSpPr>
          <p:cNvPr id="11" name="Rectangle 10"/>
          <p:cNvSpPr/>
          <p:nvPr/>
        </p:nvSpPr>
        <p:spPr>
          <a:xfrm>
            <a:off x="11734800" y="6819900"/>
            <a:ext cx="2835392" cy="369332"/>
          </a:xfrm>
          <a:prstGeom prst="rect">
            <a:avLst/>
          </a:prstGeom>
        </p:spPr>
        <p:txBody>
          <a:bodyPr wrap="none">
            <a:spAutoFit/>
          </a:bodyPr>
          <a:lstStyle/>
          <a:p>
            <a:r>
              <a:rPr lang="en-GB" b="1" i="1" dirty="0"/>
              <a:t>Confusion matrix  of VGG16</a:t>
            </a:r>
            <a:endParaRPr lang="en-GB" dirty="0"/>
          </a:p>
        </p:txBody>
      </p:sp>
      <p:pic>
        <p:nvPicPr>
          <p:cNvPr id="2050" name="Picture 2"/>
          <p:cNvPicPr>
            <a:picLocks noChangeAspect="1" noChangeArrowheads="1"/>
          </p:cNvPicPr>
          <p:nvPr/>
        </p:nvPicPr>
        <p:blipFill>
          <a:blip r:embed="rId6" cstate="print"/>
          <a:srcRect/>
          <a:stretch>
            <a:fillRect/>
          </a:stretch>
        </p:blipFill>
        <p:spPr bwMode="auto">
          <a:xfrm>
            <a:off x="1295400" y="2705100"/>
            <a:ext cx="7455031" cy="3481387"/>
          </a:xfrm>
          <a:prstGeom prst="rect">
            <a:avLst/>
          </a:prstGeom>
          <a:noFill/>
          <a:ln w="9525">
            <a:noFill/>
            <a:miter lim="800000"/>
            <a:headEnd/>
            <a:tailEnd/>
          </a:ln>
        </p:spPr>
      </p:pic>
      <p:sp>
        <p:nvSpPr>
          <p:cNvPr id="13" name="Rectangle 12"/>
          <p:cNvSpPr/>
          <p:nvPr/>
        </p:nvSpPr>
        <p:spPr>
          <a:xfrm>
            <a:off x="3048000" y="6972300"/>
            <a:ext cx="3393878" cy="369332"/>
          </a:xfrm>
          <a:prstGeom prst="rect">
            <a:avLst/>
          </a:prstGeom>
        </p:spPr>
        <p:txBody>
          <a:bodyPr wrap="none">
            <a:spAutoFit/>
          </a:bodyPr>
          <a:lstStyle/>
          <a:p>
            <a:r>
              <a:rPr lang="en-GB" b="1" i="1" dirty="0"/>
              <a:t>Loss and Accuracy graphs VGG16 </a:t>
            </a:r>
            <a:endParaRPr lang="en-GB" dirty="0"/>
          </a:p>
        </p:txBody>
      </p:sp>
      <p:pic>
        <p:nvPicPr>
          <p:cNvPr id="2051" name="Picture 3"/>
          <p:cNvPicPr>
            <a:picLocks noChangeAspect="1" noChangeArrowheads="1"/>
          </p:cNvPicPr>
          <p:nvPr/>
        </p:nvPicPr>
        <p:blipFill>
          <a:blip r:embed="rId7" cstate="print"/>
          <a:srcRect/>
          <a:stretch>
            <a:fillRect/>
          </a:stretch>
        </p:blipFill>
        <p:spPr bwMode="auto">
          <a:xfrm>
            <a:off x="10744200" y="2552700"/>
            <a:ext cx="4343400" cy="3575138"/>
          </a:xfrm>
          <a:prstGeom prst="rect">
            <a:avLst/>
          </a:prstGeom>
          <a:noFill/>
          <a:ln w="9525">
            <a:noFill/>
            <a:miter lim="800000"/>
            <a:headEnd/>
            <a:tailEnd/>
          </a:ln>
        </p:spPr>
      </p:pic>
    </p:spTree>
  </p:cSld>
  <p:clrMapOvr>
    <a:masterClrMapping/>
  </p:clrMapOvr>
  <p:transition spd="med">
    <p:cover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flipV="1">
            <a:off x="-1289068" y="8457499"/>
            <a:ext cx="6614674" cy="5722407"/>
          </a:xfrm>
          <a:prstGeom prst="rect">
            <a:avLst/>
          </a:prstGeom>
        </p:spPr>
      </p:pic>
      <p:graphicFrame>
        <p:nvGraphicFramePr>
          <p:cNvPr id="3" name="Table 3"/>
          <p:cNvGraphicFramePr>
            <a:graphicFrameLocks noGrp="1"/>
          </p:cNvGraphicFramePr>
          <p:nvPr/>
        </p:nvGraphicFramePr>
        <p:xfrm>
          <a:off x="6324600" y="725737"/>
          <a:ext cx="10591800" cy="9072731"/>
        </p:xfrm>
        <a:graphic>
          <a:graphicData uri="http://schemas.openxmlformats.org/drawingml/2006/table">
            <a:tbl>
              <a:tblPr/>
              <a:tblGrid>
                <a:gridCol w="1362136">
                  <a:extLst>
                    <a:ext uri="{9D8B030D-6E8A-4147-A177-3AD203B41FA5}">
                      <a16:colId xmlns:a16="http://schemas.microsoft.com/office/drawing/2014/main" xmlns="" val="20000"/>
                    </a:ext>
                  </a:extLst>
                </a:gridCol>
                <a:gridCol w="9229664">
                  <a:extLst>
                    <a:ext uri="{9D8B030D-6E8A-4147-A177-3AD203B41FA5}">
                      <a16:colId xmlns:a16="http://schemas.microsoft.com/office/drawing/2014/main" xmlns="" val="20001"/>
                    </a:ext>
                  </a:extLst>
                </a:gridCol>
              </a:tblGrid>
              <a:tr h="832252">
                <a:tc>
                  <a:txBody>
                    <a:bodyPr/>
                    <a:lstStyle/>
                    <a:p>
                      <a:pPr algn="ctr">
                        <a:lnSpc>
                          <a:spcPts val="3500"/>
                        </a:lnSpc>
                        <a:defRPr/>
                      </a:pPr>
                      <a:r>
                        <a:rPr lang="en-US" sz="2400" dirty="0">
                          <a:solidFill>
                            <a:schemeClr val="bg1"/>
                          </a:solidFill>
                          <a:latin typeface="+mn-lt"/>
                        </a:rPr>
                        <a:t>1</a:t>
                      </a: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tc>
                  <a:txBody>
                    <a:bodyPr/>
                    <a:lstStyle/>
                    <a:p>
                      <a:pPr algn="just">
                        <a:lnSpc>
                          <a:spcPts val="2800"/>
                        </a:lnSpc>
                        <a:defRPr/>
                      </a:pPr>
                      <a:r>
                        <a:rPr lang="en-US" sz="2400" dirty="0">
                          <a:solidFill>
                            <a:schemeClr val="bg1"/>
                          </a:solidFill>
                          <a:latin typeface="+mn-lt"/>
                        </a:rPr>
                        <a:t>ABSTRACT</a:t>
                      </a: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0"/>
                  </a:ext>
                </a:extLst>
              </a:tr>
              <a:tr h="832252">
                <a:tc>
                  <a:txBody>
                    <a:bodyPr/>
                    <a:lstStyle/>
                    <a:p>
                      <a:pPr algn="ctr">
                        <a:lnSpc>
                          <a:spcPts val="3500"/>
                        </a:lnSpc>
                        <a:defRPr/>
                      </a:pPr>
                      <a:r>
                        <a:rPr lang="en-US" sz="2400" dirty="0">
                          <a:solidFill>
                            <a:schemeClr val="bg1"/>
                          </a:solidFill>
                          <a:latin typeface="+mn-lt"/>
                        </a:rPr>
                        <a:t>2</a:t>
                      </a: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tc>
                  <a:txBody>
                    <a:bodyPr/>
                    <a:lstStyle/>
                    <a:p>
                      <a:pPr algn="just">
                        <a:lnSpc>
                          <a:spcPts val="2800"/>
                        </a:lnSpc>
                        <a:defRPr/>
                      </a:pPr>
                      <a:r>
                        <a:rPr lang="en-US" sz="2400" dirty="0">
                          <a:solidFill>
                            <a:schemeClr val="bg1"/>
                          </a:solidFill>
                          <a:latin typeface="+mn-lt"/>
                        </a:rPr>
                        <a:t>PROBLEM STATEMENT</a:t>
                      </a: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1"/>
                  </a:ext>
                </a:extLst>
              </a:tr>
              <a:tr h="832252">
                <a:tc>
                  <a:txBody>
                    <a:bodyPr/>
                    <a:lstStyle/>
                    <a:p>
                      <a:pPr algn="ctr">
                        <a:lnSpc>
                          <a:spcPts val="3500"/>
                        </a:lnSpc>
                        <a:defRPr/>
                      </a:pPr>
                      <a:r>
                        <a:rPr lang="en-US" sz="2400" dirty="0">
                          <a:solidFill>
                            <a:schemeClr val="bg1"/>
                          </a:solidFill>
                          <a:latin typeface="+mn-lt"/>
                        </a:rPr>
                        <a:t>3</a:t>
                      </a: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FCFCF"/>
                      </a:solidFill>
                      <a:prstDash val="solid"/>
                      <a:round/>
                      <a:headEnd type="none" w="med" len="med"/>
                      <a:tailEnd type="none" w="med" len="med"/>
                    </a:lnB>
                    <a:solidFill>
                      <a:srgbClr val="FDA715"/>
                    </a:solidFill>
                  </a:tcPr>
                </a:tc>
                <a:tc>
                  <a:txBody>
                    <a:bodyPr/>
                    <a:lstStyle/>
                    <a:p>
                      <a:pPr algn="just">
                        <a:lnSpc>
                          <a:spcPts val="2800"/>
                        </a:lnSpc>
                        <a:defRPr/>
                      </a:pPr>
                      <a:r>
                        <a:rPr lang="en-US" sz="2400" dirty="0">
                          <a:solidFill>
                            <a:schemeClr val="bg1"/>
                          </a:solidFill>
                          <a:latin typeface="+mn-lt"/>
                        </a:rPr>
                        <a:t>INTRODUCTION</a:t>
                      </a: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FCFCF"/>
                      </a:solidFill>
                      <a:prstDash val="solid"/>
                      <a:round/>
                      <a:headEnd type="none" w="med" len="med"/>
                      <a:tailEnd type="none" w="med" len="med"/>
                    </a:lnB>
                  </a:tcPr>
                </a:tc>
                <a:extLst>
                  <a:ext uri="{0D108BD9-81ED-4DB2-BD59-A6C34878D82A}">
                    <a16:rowId xmlns:a16="http://schemas.microsoft.com/office/drawing/2014/main" xmlns="" val="10002"/>
                  </a:ext>
                </a:extLst>
              </a:tr>
              <a:tr h="1101134">
                <a:tc>
                  <a:txBody>
                    <a:bodyPr/>
                    <a:lstStyle/>
                    <a:p>
                      <a:pPr algn="ctr">
                        <a:lnSpc>
                          <a:spcPts val="3500"/>
                        </a:lnSpc>
                        <a:defRPr/>
                      </a:pPr>
                      <a:r>
                        <a:rPr lang="en-US" sz="2400">
                          <a:solidFill>
                            <a:schemeClr val="bg1"/>
                          </a:solidFill>
                          <a:latin typeface="+mn-lt"/>
                        </a:rPr>
                        <a:t>4</a:t>
                      </a: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FCFCF"/>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tc>
                  <a:txBody>
                    <a:bodyPr/>
                    <a:lstStyle/>
                    <a:p>
                      <a:pPr algn="just">
                        <a:lnSpc>
                          <a:spcPts val="2800"/>
                        </a:lnSpc>
                        <a:defRPr/>
                      </a:pPr>
                      <a:r>
                        <a:rPr lang="en-US" sz="2400" u="none" dirty="0">
                          <a:solidFill>
                            <a:schemeClr val="bg1"/>
                          </a:solidFill>
                          <a:latin typeface="+mn-lt"/>
                        </a:rPr>
                        <a:t>FUNCTIONAL ,NON-FUNCTIONAL AND SYSTEM REQUIREMENTS</a:t>
                      </a: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FCFCF"/>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3"/>
                  </a:ext>
                </a:extLst>
              </a:tr>
              <a:tr h="832252">
                <a:tc>
                  <a:txBody>
                    <a:bodyPr/>
                    <a:lstStyle/>
                    <a:p>
                      <a:pPr algn="ctr">
                        <a:lnSpc>
                          <a:spcPts val="3500"/>
                        </a:lnSpc>
                        <a:defRPr/>
                      </a:pPr>
                      <a:r>
                        <a:rPr lang="en-US" sz="2400">
                          <a:solidFill>
                            <a:schemeClr val="bg1"/>
                          </a:solidFill>
                          <a:latin typeface="+mn-lt"/>
                        </a:rPr>
                        <a:t>5</a:t>
                      </a: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tc>
                  <a:txBody>
                    <a:bodyPr/>
                    <a:lstStyle/>
                    <a:p>
                      <a:pPr algn="just">
                        <a:lnSpc>
                          <a:spcPts val="2800"/>
                        </a:lnSpc>
                        <a:defRPr/>
                      </a:pPr>
                      <a:r>
                        <a:rPr lang="en-US" sz="2400" u="none" dirty="0">
                          <a:solidFill>
                            <a:schemeClr val="bg1"/>
                          </a:solidFill>
                          <a:latin typeface="+mn-lt"/>
                        </a:rPr>
                        <a:t>DESIGN</a:t>
                      </a: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4"/>
                  </a:ext>
                </a:extLst>
              </a:tr>
              <a:tr h="832252">
                <a:tc>
                  <a:txBody>
                    <a:bodyPr/>
                    <a:lstStyle/>
                    <a:p>
                      <a:pPr algn="ctr">
                        <a:lnSpc>
                          <a:spcPts val="3500"/>
                        </a:lnSpc>
                        <a:defRPr/>
                      </a:pPr>
                      <a:r>
                        <a:rPr lang="en-US" sz="2400" dirty="0">
                          <a:solidFill>
                            <a:schemeClr val="bg1"/>
                          </a:solidFill>
                          <a:latin typeface="+mn-lt"/>
                        </a:rPr>
                        <a:t>6</a:t>
                      </a: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tc>
                  <a:txBody>
                    <a:bodyPr/>
                    <a:lstStyle/>
                    <a:p>
                      <a:pPr algn="just">
                        <a:lnSpc>
                          <a:spcPts val="2800"/>
                        </a:lnSpc>
                        <a:defRPr/>
                      </a:pPr>
                      <a:r>
                        <a:rPr lang="en-US" sz="2400" u="none" dirty="0">
                          <a:solidFill>
                            <a:schemeClr val="bg1"/>
                          </a:solidFill>
                          <a:latin typeface="+mn-lt"/>
                        </a:rPr>
                        <a:t>METHODOLODY</a:t>
                      </a: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5"/>
                  </a:ext>
                </a:extLst>
              </a:tr>
              <a:tr h="907969">
                <a:tc>
                  <a:txBody>
                    <a:bodyPr/>
                    <a:lstStyle/>
                    <a:p>
                      <a:pPr algn="ctr">
                        <a:lnSpc>
                          <a:spcPts val="3500"/>
                        </a:lnSpc>
                        <a:defRPr/>
                      </a:pPr>
                      <a:r>
                        <a:rPr lang="en-US" sz="2400" dirty="0">
                          <a:solidFill>
                            <a:schemeClr val="bg1"/>
                          </a:solidFill>
                          <a:latin typeface="+mn-lt"/>
                        </a:rPr>
                        <a:t>7</a:t>
                      </a:r>
                    </a:p>
                    <a:p>
                      <a:pPr algn="ctr">
                        <a:lnSpc>
                          <a:spcPts val="3500"/>
                        </a:lnSpc>
                        <a:defRPr/>
                      </a:pPr>
                      <a:endParaRPr lang="en-US" sz="2400" dirty="0">
                        <a:solidFill>
                          <a:schemeClr val="bg1"/>
                        </a:solidFill>
                        <a:latin typeface="+mn-lt"/>
                      </a:endParaRP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tc>
                  <a:txBody>
                    <a:bodyPr/>
                    <a:lstStyle/>
                    <a:p>
                      <a:pPr algn="just">
                        <a:lnSpc>
                          <a:spcPts val="2800"/>
                        </a:lnSpc>
                        <a:defRPr/>
                      </a:pPr>
                      <a:r>
                        <a:rPr lang="en-US" sz="2400" u="none" dirty="0">
                          <a:solidFill>
                            <a:schemeClr val="bg1"/>
                          </a:solidFill>
                          <a:latin typeface="+mn-lt"/>
                        </a:rPr>
                        <a:t>COMPARION</a:t>
                      </a: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6"/>
                  </a:ext>
                </a:extLst>
              </a:tr>
              <a:tr h="846779">
                <a:tc>
                  <a:txBody>
                    <a:bodyPr/>
                    <a:lstStyle/>
                    <a:p>
                      <a:pPr algn="ctr">
                        <a:lnSpc>
                          <a:spcPts val="3500"/>
                        </a:lnSpc>
                        <a:defRPr/>
                      </a:pPr>
                      <a:r>
                        <a:rPr lang="en-US" sz="2400" dirty="0">
                          <a:solidFill>
                            <a:schemeClr val="bg1"/>
                          </a:solidFill>
                          <a:latin typeface="+mn-lt"/>
                        </a:rPr>
                        <a:t>8</a:t>
                      </a: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tc>
                  <a:txBody>
                    <a:bodyPr/>
                    <a:lstStyle/>
                    <a:p>
                      <a:pPr algn="just">
                        <a:lnSpc>
                          <a:spcPts val="2800"/>
                        </a:lnSpc>
                        <a:defRPr/>
                      </a:pPr>
                      <a:r>
                        <a:rPr lang="en-US" sz="2400" u="none" dirty="0">
                          <a:solidFill>
                            <a:schemeClr val="bg1"/>
                          </a:solidFill>
                          <a:latin typeface="+mn-lt"/>
                        </a:rPr>
                        <a:t>RESULTS</a:t>
                      </a: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7"/>
                  </a:ext>
                </a:extLst>
              </a:tr>
              <a:tr h="846779">
                <a:tc>
                  <a:txBody>
                    <a:bodyPr/>
                    <a:lstStyle/>
                    <a:p>
                      <a:pPr algn="ctr">
                        <a:lnSpc>
                          <a:spcPts val="3500"/>
                        </a:lnSpc>
                        <a:defRPr/>
                      </a:pPr>
                      <a:r>
                        <a:rPr lang="en-US" sz="2400" dirty="0">
                          <a:solidFill>
                            <a:schemeClr val="bg1"/>
                          </a:solidFill>
                          <a:latin typeface="+mn-lt"/>
                        </a:rPr>
                        <a:t>9</a:t>
                      </a: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tc>
                  <a:txBody>
                    <a:bodyPr/>
                    <a:lstStyle/>
                    <a:p>
                      <a:pPr algn="just">
                        <a:lnSpc>
                          <a:spcPts val="2800"/>
                        </a:lnSpc>
                        <a:defRPr/>
                      </a:pPr>
                      <a:r>
                        <a:rPr lang="en-US" sz="2400" u="none" dirty="0">
                          <a:solidFill>
                            <a:schemeClr val="bg1"/>
                          </a:solidFill>
                          <a:latin typeface="+mn-lt"/>
                        </a:rPr>
                        <a:t>LITRACTURE REVIEW</a:t>
                      </a:r>
                      <a:r>
                        <a:rPr lang="en-US" sz="2400" u="none" baseline="0" dirty="0">
                          <a:solidFill>
                            <a:schemeClr val="bg1"/>
                          </a:solidFill>
                          <a:latin typeface="+mn-lt"/>
                        </a:rPr>
                        <a:t> 1</a:t>
                      </a:r>
                      <a:endParaRPr lang="en-US" sz="2400" u="none" dirty="0">
                        <a:solidFill>
                          <a:schemeClr val="bg1"/>
                        </a:solidFill>
                        <a:latin typeface="+mn-lt"/>
                      </a:endParaRP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8"/>
                  </a:ext>
                </a:extLst>
              </a:tr>
              <a:tr h="846779">
                <a:tc>
                  <a:txBody>
                    <a:bodyPr/>
                    <a:lstStyle/>
                    <a:p>
                      <a:pPr algn="ctr">
                        <a:lnSpc>
                          <a:spcPts val="3500"/>
                        </a:lnSpc>
                        <a:defRPr/>
                      </a:pPr>
                      <a:r>
                        <a:rPr lang="en-US" sz="2400" dirty="0">
                          <a:solidFill>
                            <a:schemeClr val="bg1"/>
                          </a:solidFill>
                          <a:latin typeface="+mn-lt"/>
                        </a:rPr>
                        <a:t>10</a:t>
                      </a: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tc>
                  <a:txBody>
                    <a:bodyPr/>
                    <a:lstStyle/>
                    <a:p>
                      <a:pPr algn="just">
                        <a:lnSpc>
                          <a:spcPts val="2800"/>
                        </a:lnSpc>
                        <a:defRPr/>
                      </a:pPr>
                      <a:r>
                        <a:rPr lang="en-US" sz="2400" u="none" dirty="0">
                          <a:solidFill>
                            <a:schemeClr val="bg1"/>
                          </a:solidFill>
                          <a:latin typeface="+mn-lt"/>
                        </a:rPr>
                        <a:t>CONCLUSION</a:t>
                      </a:r>
                      <a:r>
                        <a:rPr lang="en-US" sz="2400" u="none" baseline="0" dirty="0">
                          <a:solidFill>
                            <a:schemeClr val="bg1"/>
                          </a:solidFill>
                          <a:latin typeface="+mn-lt"/>
                        </a:rPr>
                        <a:t> AND REFERENCES</a:t>
                      </a:r>
                      <a:endParaRPr lang="en-US" sz="2400" u="none" dirty="0">
                        <a:solidFill>
                          <a:schemeClr val="bg1"/>
                        </a:solidFill>
                        <a:latin typeface="+mn-lt"/>
                      </a:endParaRP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sp>
        <p:nvSpPr>
          <p:cNvPr id="4" name="TextBox 4"/>
          <p:cNvSpPr txBox="1"/>
          <p:nvPr/>
        </p:nvSpPr>
        <p:spPr>
          <a:xfrm>
            <a:off x="1143000" y="4533900"/>
            <a:ext cx="5966751" cy="945900"/>
          </a:xfrm>
          <a:prstGeom prst="rect">
            <a:avLst/>
          </a:prstGeom>
        </p:spPr>
        <p:txBody>
          <a:bodyPr lIns="0" tIns="0" rIns="0" bIns="0" rtlCol="0" anchor="t">
            <a:spAutoFit/>
          </a:bodyPr>
          <a:lstStyle/>
          <a:p>
            <a:pPr marL="0" lvl="0" indent="0" algn="l">
              <a:lnSpc>
                <a:spcPts val="8800"/>
              </a:lnSpc>
              <a:spcBef>
                <a:spcPct val="0"/>
              </a:spcBef>
            </a:pPr>
            <a:r>
              <a:rPr lang="en-US" sz="4000" dirty="0">
                <a:solidFill>
                  <a:srgbClr val="E5E5E5"/>
                </a:solidFill>
                <a:latin typeface="Montserrat Classic Bold" panose="00000800000000000000"/>
              </a:rPr>
              <a:t>AGENDA</a:t>
            </a:r>
          </a:p>
        </p:txBody>
      </p:sp>
      <p:pic>
        <p:nvPicPr>
          <p:cNvPr id="5" name="Picture 5"/>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rot="-10800000" flipH="1" flipV="1">
            <a:off x="-1289068" y="-3575372"/>
            <a:ext cx="6252172" cy="5405759"/>
          </a:xfrm>
          <a:prstGeom prst="rect">
            <a:avLst/>
          </a:prstGeom>
        </p:spPr>
      </p:pic>
    </p:spTree>
  </p:cSld>
  <p:clrMapOvr>
    <a:masterClrMapping/>
  </p:clrMapOvr>
  <p:transition spd="med">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13338789" y="9236393"/>
            <a:ext cx="8757453" cy="7571877"/>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flipH="1">
            <a:off x="12877959" y="-4827441"/>
            <a:ext cx="7666059" cy="6631969"/>
          </a:xfrm>
          <a:prstGeom prst="rect">
            <a:avLst/>
          </a:prstGeom>
        </p:spPr>
      </p:pic>
      <p:sp>
        <p:nvSpPr>
          <p:cNvPr id="9" name="TextBox 9"/>
          <p:cNvSpPr txBox="1"/>
          <p:nvPr/>
        </p:nvSpPr>
        <p:spPr>
          <a:xfrm>
            <a:off x="1028700" y="1095375"/>
            <a:ext cx="11067222" cy="1149350"/>
          </a:xfrm>
          <a:prstGeom prst="rect">
            <a:avLst/>
          </a:prstGeom>
        </p:spPr>
        <p:txBody>
          <a:bodyPr lIns="0" tIns="0" rIns="0" bIns="0" rtlCol="0" anchor="t">
            <a:spAutoFit/>
          </a:bodyPr>
          <a:lstStyle/>
          <a:p>
            <a:pPr marL="0" lvl="0" indent="0" algn="l">
              <a:lnSpc>
                <a:spcPts val="8800"/>
              </a:lnSpc>
              <a:spcBef>
                <a:spcPct val="0"/>
              </a:spcBef>
            </a:pPr>
            <a:r>
              <a:rPr lang="en-US" sz="8000" dirty="0">
                <a:solidFill>
                  <a:srgbClr val="1B4444"/>
                </a:solidFill>
                <a:latin typeface="Montserrat Classic Bold" panose="00000800000000000000"/>
              </a:rPr>
              <a:t>66666666</a:t>
            </a:r>
            <a:endParaRPr lang="en-US" sz="8000" u="none" dirty="0">
              <a:solidFill>
                <a:srgbClr val="1B4444"/>
              </a:solidFill>
              <a:latin typeface="Montserrat Classic Bold" panose="00000800000000000000"/>
            </a:endParaRPr>
          </a:p>
        </p:txBody>
      </p:sp>
      <p:sp>
        <p:nvSpPr>
          <p:cNvPr id="11" name="Rectangle 10"/>
          <p:cNvSpPr/>
          <p:nvPr/>
        </p:nvSpPr>
        <p:spPr>
          <a:xfrm>
            <a:off x="11734800" y="6819900"/>
            <a:ext cx="3061094" cy="369332"/>
          </a:xfrm>
          <a:prstGeom prst="rect">
            <a:avLst/>
          </a:prstGeom>
        </p:spPr>
        <p:txBody>
          <a:bodyPr wrap="none">
            <a:spAutoFit/>
          </a:bodyPr>
          <a:lstStyle/>
          <a:p>
            <a:r>
              <a:rPr lang="en-GB" b="1" i="1" dirty="0"/>
              <a:t>Confusion matrix  of  Xception</a:t>
            </a:r>
            <a:endParaRPr lang="en-GB" dirty="0"/>
          </a:p>
        </p:txBody>
      </p:sp>
      <p:sp>
        <p:nvSpPr>
          <p:cNvPr id="13" name="Rectangle 12"/>
          <p:cNvSpPr/>
          <p:nvPr/>
        </p:nvSpPr>
        <p:spPr>
          <a:xfrm>
            <a:off x="3048000" y="6972300"/>
            <a:ext cx="3619581" cy="369332"/>
          </a:xfrm>
          <a:prstGeom prst="rect">
            <a:avLst/>
          </a:prstGeom>
        </p:spPr>
        <p:txBody>
          <a:bodyPr wrap="none">
            <a:spAutoFit/>
          </a:bodyPr>
          <a:lstStyle/>
          <a:p>
            <a:r>
              <a:rPr lang="en-GB" b="1" i="1" dirty="0"/>
              <a:t>Loss and Accuracy graphs  Xception </a:t>
            </a:r>
            <a:endParaRPr lang="en-GB" dirty="0"/>
          </a:p>
        </p:txBody>
      </p:sp>
      <p:pic>
        <p:nvPicPr>
          <p:cNvPr id="3074" name="Picture 2"/>
          <p:cNvPicPr>
            <a:picLocks noChangeAspect="1" noChangeArrowheads="1"/>
          </p:cNvPicPr>
          <p:nvPr/>
        </p:nvPicPr>
        <p:blipFill>
          <a:blip r:embed="rId6" cstate="print"/>
          <a:srcRect/>
          <a:stretch>
            <a:fillRect/>
          </a:stretch>
        </p:blipFill>
        <p:spPr bwMode="auto">
          <a:xfrm>
            <a:off x="685800" y="1943100"/>
            <a:ext cx="9172575" cy="4305300"/>
          </a:xfrm>
          <a:prstGeom prst="rect">
            <a:avLst/>
          </a:prstGeom>
          <a:noFill/>
          <a:ln w="9525">
            <a:noFill/>
            <a:miter lim="800000"/>
            <a:headEnd/>
            <a:tailEnd/>
          </a:ln>
        </p:spPr>
      </p:pic>
      <p:pic>
        <p:nvPicPr>
          <p:cNvPr id="3075" name="Picture 3"/>
          <p:cNvPicPr>
            <a:picLocks noChangeAspect="1" noChangeArrowheads="1"/>
          </p:cNvPicPr>
          <p:nvPr/>
        </p:nvPicPr>
        <p:blipFill>
          <a:blip r:embed="rId7" cstate="print"/>
          <a:srcRect/>
          <a:stretch>
            <a:fillRect/>
          </a:stretch>
        </p:blipFill>
        <p:spPr bwMode="auto">
          <a:xfrm>
            <a:off x="10896600" y="2400300"/>
            <a:ext cx="4564011" cy="3733800"/>
          </a:xfrm>
          <a:prstGeom prst="rect">
            <a:avLst/>
          </a:prstGeom>
          <a:noFill/>
          <a:ln w="9525">
            <a:noFill/>
            <a:miter lim="800000"/>
            <a:headEnd/>
            <a:tailEnd/>
          </a:ln>
        </p:spPr>
      </p:pic>
    </p:spTree>
  </p:cSld>
  <p:clrMapOvr>
    <a:masterClrMapping/>
  </p:clrMapOvr>
  <p:transition spd="med">
    <p:cover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3338789" y="9236393"/>
            <a:ext cx="8757453" cy="7571877"/>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4577755" y="-2389521"/>
            <a:ext cx="7666059" cy="6631969"/>
          </a:xfrm>
          <a:prstGeom prst="rect">
            <a:avLst/>
          </a:prstGeom>
        </p:spPr>
      </p:pic>
      <p:grpSp>
        <p:nvGrpSpPr>
          <p:cNvPr id="7" name="Group 8"/>
          <p:cNvGrpSpPr/>
          <p:nvPr/>
        </p:nvGrpSpPr>
        <p:grpSpPr>
          <a:xfrm>
            <a:off x="2832458" y="990757"/>
            <a:ext cx="13878531" cy="3692229"/>
            <a:chOff x="0" y="85725"/>
            <a:chExt cx="18504707" cy="4922972"/>
          </a:xfrm>
        </p:grpSpPr>
        <p:sp>
          <p:nvSpPr>
            <p:cNvPr id="9" name="TextBox 9"/>
            <p:cNvSpPr txBox="1"/>
            <p:nvPr/>
          </p:nvSpPr>
          <p:spPr>
            <a:xfrm>
              <a:off x="0" y="2854261"/>
              <a:ext cx="18504707" cy="2154436"/>
            </a:xfrm>
            <a:prstGeom prst="rect">
              <a:avLst/>
            </a:prstGeom>
          </p:spPr>
          <p:txBody>
            <a:bodyPr lIns="0" tIns="0" rIns="0" bIns="0" rtlCol="0" anchor="t">
              <a:spAutoFit/>
            </a:bodyPr>
            <a:lstStyle/>
            <a:p>
              <a:pPr>
                <a:lnSpc>
                  <a:spcPts val="6330"/>
                </a:lnSpc>
              </a:pPr>
              <a:endParaRPr dirty="0"/>
            </a:p>
            <a:p>
              <a:pPr algn="l">
                <a:lnSpc>
                  <a:spcPts val="6330"/>
                </a:lnSpc>
              </a:pPr>
              <a:endParaRPr dirty="0"/>
            </a:p>
          </p:txBody>
        </p:sp>
        <p:sp>
          <p:nvSpPr>
            <p:cNvPr id="10" name="TextBox 10"/>
            <p:cNvSpPr txBox="1"/>
            <p:nvPr/>
          </p:nvSpPr>
          <p:spPr>
            <a:xfrm>
              <a:off x="0" y="85725"/>
              <a:ext cx="18504707" cy="1492032"/>
            </a:xfrm>
            <a:prstGeom prst="rect">
              <a:avLst/>
            </a:prstGeom>
          </p:spPr>
          <p:txBody>
            <a:bodyPr lIns="0" tIns="0" rIns="0" bIns="0" rtlCol="0" anchor="t">
              <a:spAutoFit/>
            </a:bodyPr>
            <a:lstStyle/>
            <a:p>
              <a:pPr marL="0" lvl="0" indent="0" algn="l">
                <a:lnSpc>
                  <a:spcPts val="10635"/>
                </a:lnSpc>
                <a:spcBef>
                  <a:spcPct val="0"/>
                </a:spcBef>
              </a:pPr>
              <a:r>
                <a:rPr lang="en-US" sz="4000" dirty="0">
                  <a:solidFill>
                    <a:srgbClr val="1B4444"/>
                  </a:solidFill>
                  <a:latin typeface="Montserrat Classic Bold" panose="00000800000000000000"/>
                </a:rPr>
                <a:t>CLASSIFICATION REPORT</a:t>
              </a:r>
            </a:p>
          </p:txBody>
        </p:sp>
      </p:grpSp>
      <p:graphicFrame>
        <p:nvGraphicFramePr>
          <p:cNvPr id="14" name="Table 14">
            <a:extLst>
              <a:ext uri="{FF2B5EF4-FFF2-40B4-BE49-F238E27FC236}">
                <a16:creationId xmlns:a16="http://schemas.microsoft.com/office/drawing/2014/main" xmlns="" id="{D6E1C3BF-078E-00F6-DEB5-2F5D46E0922B}"/>
              </a:ext>
            </a:extLst>
          </p:cNvPr>
          <p:cNvGraphicFramePr>
            <a:graphicFrameLocks noGrp="1"/>
          </p:cNvGraphicFramePr>
          <p:nvPr>
            <p:extLst>
              <p:ext uri="{D42A27DB-BD31-4B8C-83A1-F6EECF244321}">
                <p14:modId xmlns:p14="http://schemas.microsoft.com/office/powerpoint/2010/main" xmlns="" val="171065430"/>
              </p:ext>
            </p:extLst>
          </p:nvPr>
        </p:nvGraphicFramePr>
        <p:xfrm>
          <a:off x="2133602" y="3092508"/>
          <a:ext cx="13321940" cy="4101984"/>
        </p:xfrm>
        <a:graphic>
          <a:graphicData uri="http://schemas.openxmlformats.org/drawingml/2006/table">
            <a:tbl>
              <a:tblPr firstRow="1" bandRow="1">
                <a:tableStyleId>{5C22544A-7EE6-4342-B048-85BDC9FD1C3A}</a:tableStyleId>
              </a:tblPr>
              <a:tblGrid>
                <a:gridCol w="2664388">
                  <a:extLst>
                    <a:ext uri="{9D8B030D-6E8A-4147-A177-3AD203B41FA5}">
                      <a16:colId xmlns:a16="http://schemas.microsoft.com/office/drawing/2014/main" xmlns="" val="2105171129"/>
                    </a:ext>
                  </a:extLst>
                </a:gridCol>
                <a:gridCol w="2664388">
                  <a:extLst>
                    <a:ext uri="{9D8B030D-6E8A-4147-A177-3AD203B41FA5}">
                      <a16:colId xmlns:a16="http://schemas.microsoft.com/office/drawing/2014/main" xmlns="" val="729309014"/>
                    </a:ext>
                  </a:extLst>
                </a:gridCol>
                <a:gridCol w="2664388">
                  <a:extLst>
                    <a:ext uri="{9D8B030D-6E8A-4147-A177-3AD203B41FA5}">
                      <a16:colId xmlns:a16="http://schemas.microsoft.com/office/drawing/2014/main" xmlns="" val="3453001169"/>
                    </a:ext>
                  </a:extLst>
                </a:gridCol>
                <a:gridCol w="2664388">
                  <a:extLst>
                    <a:ext uri="{9D8B030D-6E8A-4147-A177-3AD203B41FA5}">
                      <a16:colId xmlns:a16="http://schemas.microsoft.com/office/drawing/2014/main" xmlns="" val="2668753264"/>
                    </a:ext>
                  </a:extLst>
                </a:gridCol>
                <a:gridCol w="2664388">
                  <a:extLst>
                    <a:ext uri="{9D8B030D-6E8A-4147-A177-3AD203B41FA5}">
                      <a16:colId xmlns:a16="http://schemas.microsoft.com/office/drawing/2014/main" xmlns="" val="174181958"/>
                    </a:ext>
                  </a:extLst>
                </a:gridCol>
              </a:tblGrid>
              <a:tr h="512748">
                <a:tc>
                  <a:txBody>
                    <a:bodyPr/>
                    <a:lstStyle/>
                    <a:p>
                      <a:endParaRPr lang="en-IN" dirty="0"/>
                    </a:p>
                  </a:txBody>
                  <a:tcPr/>
                </a:tc>
                <a:tc>
                  <a:txBody>
                    <a:bodyPr/>
                    <a:lstStyle/>
                    <a:p>
                      <a:r>
                        <a:rPr lang="en-IN" sz="2000" b="1" dirty="0"/>
                        <a:t>Precision</a:t>
                      </a:r>
                    </a:p>
                  </a:txBody>
                  <a:tcPr/>
                </a:tc>
                <a:tc>
                  <a:txBody>
                    <a:bodyPr/>
                    <a:lstStyle/>
                    <a:p>
                      <a:r>
                        <a:rPr lang="en-IN" sz="2000" dirty="0"/>
                        <a:t>Recall</a:t>
                      </a:r>
                    </a:p>
                  </a:txBody>
                  <a:tcPr/>
                </a:tc>
                <a:tc>
                  <a:txBody>
                    <a:bodyPr/>
                    <a:lstStyle/>
                    <a:p>
                      <a:r>
                        <a:rPr lang="en-IN" sz="2000" dirty="0"/>
                        <a:t>F1-Score</a:t>
                      </a:r>
                    </a:p>
                  </a:txBody>
                  <a:tcPr/>
                </a:tc>
                <a:tc>
                  <a:txBody>
                    <a:bodyPr/>
                    <a:lstStyle/>
                    <a:p>
                      <a:r>
                        <a:rPr lang="en-IN" sz="2000" dirty="0"/>
                        <a:t>Support</a:t>
                      </a:r>
                    </a:p>
                  </a:txBody>
                  <a:tcPr/>
                </a:tc>
                <a:extLst>
                  <a:ext uri="{0D108BD9-81ED-4DB2-BD59-A6C34878D82A}">
                    <a16:rowId xmlns:a16="http://schemas.microsoft.com/office/drawing/2014/main" xmlns="" val="3494744493"/>
                  </a:ext>
                </a:extLst>
              </a:tr>
              <a:tr h="512748">
                <a:tc>
                  <a:txBody>
                    <a:bodyPr/>
                    <a:lstStyle/>
                    <a:p>
                      <a:r>
                        <a:rPr lang="en-IN" dirty="0"/>
                        <a:t>Abdul</a:t>
                      </a:r>
                    </a:p>
                  </a:txBody>
                  <a:tcPr/>
                </a:tc>
                <a:tc>
                  <a:txBody>
                    <a:bodyPr/>
                    <a:lstStyle/>
                    <a:p>
                      <a:r>
                        <a:rPr lang="en-IN" dirty="0" smtClean="0"/>
                        <a:t>0.73</a:t>
                      </a:r>
                      <a:endParaRPr lang="en-IN" dirty="0"/>
                    </a:p>
                  </a:txBody>
                  <a:tcPr/>
                </a:tc>
                <a:tc>
                  <a:txBody>
                    <a:bodyPr/>
                    <a:lstStyle/>
                    <a:p>
                      <a:r>
                        <a:rPr lang="en-IN" dirty="0"/>
                        <a:t>1.00</a:t>
                      </a:r>
                    </a:p>
                  </a:txBody>
                  <a:tcPr/>
                </a:tc>
                <a:tc>
                  <a:txBody>
                    <a:bodyPr/>
                    <a:lstStyle/>
                    <a:p>
                      <a:r>
                        <a:rPr lang="en-IN" dirty="0" smtClean="0"/>
                        <a:t>0.85</a:t>
                      </a:r>
                      <a:endParaRPr lang="en-IN" dirty="0"/>
                    </a:p>
                  </a:txBody>
                  <a:tcPr/>
                </a:tc>
                <a:tc>
                  <a:txBody>
                    <a:bodyPr/>
                    <a:lstStyle/>
                    <a:p>
                      <a:r>
                        <a:rPr lang="en-IN" dirty="0"/>
                        <a:t>30</a:t>
                      </a:r>
                    </a:p>
                  </a:txBody>
                  <a:tcPr/>
                </a:tc>
                <a:extLst>
                  <a:ext uri="{0D108BD9-81ED-4DB2-BD59-A6C34878D82A}">
                    <a16:rowId xmlns:a16="http://schemas.microsoft.com/office/drawing/2014/main" xmlns="" val="3651083745"/>
                  </a:ext>
                </a:extLst>
              </a:tr>
              <a:tr h="512748">
                <a:tc>
                  <a:txBody>
                    <a:bodyPr/>
                    <a:lstStyle/>
                    <a:p>
                      <a:r>
                        <a:rPr lang="en-IN" dirty="0"/>
                        <a:t>Alisha</a:t>
                      </a:r>
                    </a:p>
                  </a:txBody>
                  <a:tcPr/>
                </a:tc>
                <a:tc>
                  <a:txBody>
                    <a:bodyPr/>
                    <a:lstStyle/>
                    <a:p>
                      <a:r>
                        <a:rPr lang="en-IN" dirty="0" smtClean="0"/>
                        <a:t>0.73</a:t>
                      </a:r>
                      <a:endParaRPr lang="en-IN" dirty="0"/>
                    </a:p>
                  </a:txBody>
                  <a:tcPr/>
                </a:tc>
                <a:tc>
                  <a:txBody>
                    <a:bodyPr/>
                    <a:lstStyle/>
                    <a:p>
                      <a:r>
                        <a:rPr lang="en-IN" dirty="0"/>
                        <a:t>1.00</a:t>
                      </a:r>
                    </a:p>
                  </a:txBody>
                  <a:tcPr/>
                </a:tc>
                <a:tc>
                  <a:txBody>
                    <a:bodyPr/>
                    <a:lstStyle/>
                    <a:p>
                      <a:r>
                        <a:rPr lang="en-IN" dirty="0" smtClean="0"/>
                        <a:t>0.85</a:t>
                      </a:r>
                      <a:endParaRPr lang="en-IN" dirty="0"/>
                    </a:p>
                  </a:txBody>
                  <a:tcPr/>
                </a:tc>
                <a:tc>
                  <a:txBody>
                    <a:bodyPr/>
                    <a:lstStyle/>
                    <a:p>
                      <a:r>
                        <a:rPr lang="en-IN" dirty="0"/>
                        <a:t>30</a:t>
                      </a:r>
                    </a:p>
                  </a:txBody>
                  <a:tcPr/>
                </a:tc>
                <a:extLst>
                  <a:ext uri="{0D108BD9-81ED-4DB2-BD59-A6C34878D82A}">
                    <a16:rowId xmlns:a16="http://schemas.microsoft.com/office/drawing/2014/main" xmlns="" val="1007596734"/>
                  </a:ext>
                </a:extLst>
              </a:tr>
              <a:tr h="512748">
                <a:tc>
                  <a:txBody>
                    <a:bodyPr/>
                    <a:lstStyle/>
                    <a:p>
                      <a:r>
                        <a:rPr lang="en-IN" dirty="0"/>
                        <a:t>Bhamini</a:t>
                      </a:r>
                    </a:p>
                  </a:txBody>
                  <a:tcPr/>
                </a:tc>
                <a:tc>
                  <a:txBody>
                    <a:bodyPr/>
                    <a:lstStyle/>
                    <a:p>
                      <a:r>
                        <a:rPr lang="en-IN" dirty="0"/>
                        <a:t>1.00</a:t>
                      </a:r>
                    </a:p>
                  </a:txBody>
                  <a:tcPr/>
                </a:tc>
                <a:tc>
                  <a:txBody>
                    <a:bodyPr/>
                    <a:lstStyle/>
                    <a:p>
                      <a:r>
                        <a:rPr lang="en-IN" dirty="0" smtClean="0"/>
                        <a:t>0.07</a:t>
                      </a:r>
                      <a:endParaRPr lang="en-IN" dirty="0"/>
                    </a:p>
                  </a:txBody>
                  <a:tcPr/>
                </a:tc>
                <a:tc>
                  <a:txBody>
                    <a:bodyPr/>
                    <a:lstStyle/>
                    <a:p>
                      <a:r>
                        <a:rPr lang="en-IN" dirty="0" smtClean="0"/>
                        <a:t>0.12</a:t>
                      </a:r>
                      <a:endParaRPr lang="en-IN" dirty="0"/>
                    </a:p>
                  </a:txBody>
                  <a:tcPr/>
                </a:tc>
                <a:tc>
                  <a:txBody>
                    <a:bodyPr/>
                    <a:lstStyle/>
                    <a:p>
                      <a:r>
                        <a:rPr lang="en-IN" dirty="0"/>
                        <a:t>30</a:t>
                      </a:r>
                    </a:p>
                  </a:txBody>
                  <a:tcPr/>
                </a:tc>
                <a:extLst>
                  <a:ext uri="{0D108BD9-81ED-4DB2-BD59-A6C34878D82A}">
                    <a16:rowId xmlns:a16="http://schemas.microsoft.com/office/drawing/2014/main" xmlns="" val="2338777945"/>
                  </a:ext>
                </a:extLst>
              </a:tr>
              <a:tr h="512748">
                <a:tc>
                  <a:txBody>
                    <a:bodyPr/>
                    <a:lstStyle/>
                    <a:p>
                      <a:r>
                        <a:rPr lang="en-IN" dirty="0"/>
                        <a:t>Dhanvi</a:t>
                      </a:r>
                    </a:p>
                  </a:txBody>
                  <a:tcPr/>
                </a:tc>
                <a:tc>
                  <a:txBody>
                    <a:bodyPr/>
                    <a:lstStyle/>
                    <a:p>
                      <a:r>
                        <a:rPr lang="en-IN" dirty="0" smtClean="0"/>
                        <a:t>0.33</a:t>
                      </a:r>
                      <a:endParaRPr lang="en-IN" dirty="0"/>
                    </a:p>
                  </a:txBody>
                  <a:tcPr/>
                </a:tc>
                <a:tc>
                  <a:txBody>
                    <a:bodyPr/>
                    <a:lstStyle/>
                    <a:p>
                      <a:r>
                        <a:rPr lang="en-IN" dirty="0" smtClean="0"/>
                        <a:t>0.40</a:t>
                      </a:r>
                      <a:endParaRPr lang="en-IN" dirty="0"/>
                    </a:p>
                  </a:txBody>
                  <a:tcPr/>
                </a:tc>
                <a:tc>
                  <a:txBody>
                    <a:bodyPr/>
                    <a:lstStyle/>
                    <a:p>
                      <a:r>
                        <a:rPr lang="en-IN" dirty="0" smtClean="0"/>
                        <a:t>0.36</a:t>
                      </a:r>
                      <a:endParaRPr lang="en-IN" dirty="0"/>
                    </a:p>
                  </a:txBody>
                  <a:tcPr/>
                </a:tc>
                <a:tc>
                  <a:txBody>
                    <a:bodyPr/>
                    <a:lstStyle/>
                    <a:p>
                      <a:r>
                        <a:rPr lang="en-IN" dirty="0"/>
                        <a:t>30</a:t>
                      </a:r>
                    </a:p>
                  </a:txBody>
                  <a:tcPr/>
                </a:tc>
                <a:extLst>
                  <a:ext uri="{0D108BD9-81ED-4DB2-BD59-A6C34878D82A}">
                    <a16:rowId xmlns:a16="http://schemas.microsoft.com/office/drawing/2014/main" xmlns="" val="3643951620"/>
                  </a:ext>
                </a:extLst>
              </a:tr>
              <a:tr h="512748">
                <a:tc>
                  <a:txBody>
                    <a:bodyPr/>
                    <a:lstStyle/>
                    <a:p>
                      <a:r>
                        <a:rPr lang="en-IN" dirty="0"/>
                        <a:t>Accuracy</a:t>
                      </a:r>
                    </a:p>
                  </a:txBody>
                  <a:tcPr/>
                </a:tc>
                <a:tc>
                  <a:txBody>
                    <a:bodyPr/>
                    <a:lstStyle/>
                    <a:p>
                      <a:endParaRPr lang="en-IN" dirty="0"/>
                    </a:p>
                  </a:txBody>
                  <a:tcPr/>
                </a:tc>
                <a:tc>
                  <a:txBody>
                    <a:bodyPr/>
                    <a:lstStyle/>
                    <a:p>
                      <a:endParaRPr lang="en-IN"/>
                    </a:p>
                  </a:txBody>
                  <a:tcPr/>
                </a:tc>
                <a:tc>
                  <a:txBody>
                    <a:bodyPr/>
                    <a:lstStyle/>
                    <a:p>
                      <a:r>
                        <a:rPr lang="en-IN" dirty="0" smtClean="0"/>
                        <a:t>0.62</a:t>
                      </a:r>
                      <a:endParaRPr lang="en-IN" dirty="0"/>
                    </a:p>
                  </a:txBody>
                  <a:tcPr/>
                </a:tc>
                <a:tc>
                  <a:txBody>
                    <a:bodyPr/>
                    <a:lstStyle/>
                    <a:p>
                      <a:r>
                        <a:rPr lang="en-IN" dirty="0"/>
                        <a:t>120</a:t>
                      </a:r>
                    </a:p>
                  </a:txBody>
                  <a:tcPr/>
                </a:tc>
                <a:extLst>
                  <a:ext uri="{0D108BD9-81ED-4DB2-BD59-A6C34878D82A}">
                    <a16:rowId xmlns:a16="http://schemas.microsoft.com/office/drawing/2014/main" xmlns="" val="3163804507"/>
                  </a:ext>
                </a:extLst>
              </a:tr>
              <a:tr h="512748">
                <a:tc>
                  <a:txBody>
                    <a:bodyPr/>
                    <a:lstStyle/>
                    <a:p>
                      <a:r>
                        <a:rPr lang="en-IN" dirty="0"/>
                        <a:t>Macro avg</a:t>
                      </a:r>
                    </a:p>
                  </a:txBody>
                  <a:tcPr/>
                </a:tc>
                <a:tc>
                  <a:txBody>
                    <a:bodyPr/>
                    <a:lstStyle/>
                    <a:p>
                      <a:r>
                        <a:rPr lang="en-IN" dirty="0" smtClean="0"/>
                        <a:t>0.70</a:t>
                      </a:r>
                      <a:endParaRPr lang="en-IN" dirty="0"/>
                    </a:p>
                  </a:txBody>
                  <a:tcPr/>
                </a:tc>
                <a:tc>
                  <a:txBody>
                    <a:bodyPr/>
                    <a:lstStyle/>
                    <a:p>
                      <a:r>
                        <a:rPr lang="en-IN" dirty="0" smtClean="0"/>
                        <a:t>0.62</a:t>
                      </a:r>
                      <a:endParaRPr lang="en-IN" dirty="0"/>
                    </a:p>
                  </a:txBody>
                  <a:tcPr/>
                </a:tc>
                <a:tc>
                  <a:txBody>
                    <a:bodyPr/>
                    <a:lstStyle/>
                    <a:p>
                      <a:r>
                        <a:rPr lang="en-IN" dirty="0" smtClean="0"/>
                        <a:t>0.54</a:t>
                      </a:r>
                      <a:endParaRPr lang="en-IN" dirty="0"/>
                    </a:p>
                  </a:txBody>
                  <a:tcPr/>
                </a:tc>
                <a:tc>
                  <a:txBody>
                    <a:bodyPr/>
                    <a:lstStyle/>
                    <a:p>
                      <a:r>
                        <a:rPr lang="en-IN" dirty="0"/>
                        <a:t>120</a:t>
                      </a:r>
                    </a:p>
                  </a:txBody>
                  <a:tcPr/>
                </a:tc>
                <a:extLst>
                  <a:ext uri="{0D108BD9-81ED-4DB2-BD59-A6C34878D82A}">
                    <a16:rowId xmlns:a16="http://schemas.microsoft.com/office/drawing/2014/main" xmlns="" val="3748456253"/>
                  </a:ext>
                </a:extLst>
              </a:tr>
              <a:tr h="512748">
                <a:tc>
                  <a:txBody>
                    <a:bodyPr/>
                    <a:lstStyle/>
                    <a:p>
                      <a:r>
                        <a:rPr lang="en-IN" dirty="0"/>
                        <a:t>Weighted avg</a:t>
                      </a:r>
                    </a:p>
                  </a:txBody>
                  <a:tcPr/>
                </a:tc>
                <a:tc>
                  <a:txBody>
                    <a:bodyPr/>
                    <a:lstStyle/>
                    <a:p>
                      <a:r>
                        <a:rPr lang="en-IN" dirty="0" smtClean="0"/>
                        <a:t>0.70</a:t>
                      </a:r>
                      <a:endParaRPr lang="en-IN" dirty="0"/>
                    </a:p>
                  </a:txBody>
                  <a:tcPr/>
                </a:tc>
                <a:tc>
                  <a:txBody>
                    <a:bodyPr/>
                    <a:lstStyle/>
                    <a:p>
                      <a:r>
                        <a:rPr lang="en-IN" dirty="0" smtClean="0"/>
                        <a:t>0.62</a:t>
                      </a:r>
                      <a:endParaRPr lang="en-IN" dirty="0"/>
                    </a:p>
                  </a:txBody>
                  <a:tcPr/>
                </a:tc>
                <a:tc>
                  <a:txBody>
                    <a:bodyPr/>
                    <a:lstStyle/>
                    <a:p>
                      <a:r>
                        <a:rPr lang="en-IN" dirty="0" smtClean="0"/>
                        <a:t>0.54</a:t>
                      </a:r>
                      <a:endParaRPr lang="en-IN" dirty="0"/>
                    </a:p>
                  </a:txBody>
                  <a:tcPr/>
                </a:tc>
                <a:tc>
                  <a:txBody>
                    <a:bodyPr/>
                    <a:lstStyle/>
                    <a:p>
                      <a:r>
                        <a:rPr lang="en-IN" dirty="0"/>
                        <a:t>120</a:t>
                      </a:r>
                    </a:p>
                  </a:txBody>
                  <a:tcPr/>
                </a:tc>
                <a:extLst>
                  <a:ext uri="{0D108BD9-81ED-4DB2-BD59-A6C34878D82A}">
                    <a16:rowId xmlns:a16="http://schemas.microsoft.com/office/drawing/2014/main" xmlns="" val="938895127"/>
                  </a:ext>
                </a:extLst>
              </a:tr>
            </a:tbl>
          </a:graphicData>
        </a:graphic>
      </p:graphicFrame>
    </p:spTree>
  </p:cSld>
  <p:clrMapOvr>
    <a:masterClrMapping/>
  </p:clrMapOvr>
  <p:transition spd="med">
    <p:wheel spokes="2"/>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3338789" y="9236393"/>
            <a:ext cx="8757453" cy="7571877"/>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4577755" y="-2389521"/>
            <a:ext cx="7666059" cy="6631969"/>
          </a:xfrm>
          <a:prstGeom prst="rect">
            <a:avLst/>
          </a:prstGeom>
        </p:spPr>
      </p:pic>
      <p:grpSp>
        <p:nvGrpSpPr>
          <p:cNvPr id="7" name="Group 8"/>
          <p:cNvGrpSpPr/>
          <p:nvPr/>
        </p:nvGrpSpPr>
        <p:grpSpPr>
          <a:xfrm>
            <a:off x="2832458" y="990757"/>
            <a:ext cx="13878531" cy="3692229"/>
            <a:chOff x="0" y="85725"/>
            <a:chExt cx="18504707" cy="4922972"/>
          </a:xfrm>
        </p:grpSpPr>
        <p:sp>
          <p:nvSpPr>
            <p:cNvPr id="9" name="TextBox 9"/>
            <p:cNvSpPr txBox="1"/>
            <p:nvPr/>
          </p:nvSpPr>
          <p:spPr>
            <a:xfrm>
              <a:off x="0" y="2854261"/>
              <a:ext cx="18504707" cy="2154436"/>
            </a:xfrm>
            <a:prstGeom prst="rect">
              <a:avLst/>
            </a:prstGeom>
          </p:spPr>
          <p:txBody>
            <a:bodyPr lIns="0" tIns="0" rIns="0" bIns="0" rtlCol="0" anchor="t">
              <a:spAutoFit/>
            </a:bodyPr>
            <a:lstStyle/>
            <a:p>
              <a:pPr>
                <a:lnSpc>
                  <a:spcPts val="6330"/>
                </a:lnSpc>
              </a:pPr>
              <a:endParaRPr dirty="0"/>
            </a:p>
            <a:p>
              <a:pPr algn="l">
                <a:lnSpc>
                  <a:spcPts val="6330"/>
                </a:lnSpc>
              </a:pPr>
              <a:endParaRPr dirty="0"/>
            </a:p>
          </p:txBody>
        </p:sp>
        <p:sp>
          <p:nvSpPr>
            <p:cNvPr id="10" name="TextBox 10"/>
            <p:cNvSpPr txBox="1"/>
            <p:nvPr/>
          </p:nvSpPr>
          <p:spPr>
            <a:xfrm>
              <a:off x="0" y="85725"/>
              <a:ext cx="18504707" cy="1492032"/>
            </a:xfrm>
            <a:prstGeom prst="rect">
              <a:avLst/>
            </a:prstGeom>
          </p:spPr>
          <p:txBody>
            <a:bodyPr lIns="0" tIns="0" rIns="0" bIns="0" rtlCol="0" anchor="t">
              <a:spAutoFit/>
            </a:bodyPr>
            <a:lstStyle/>
            <a:p>
              <a:pPr marL="0" lvl="0" indent="0" algn="l">
                <a:lnSpc>
                  <a:spcPts val="10635"/>
                </a:lnSpc>
                <a:spcBef>
                  <a:spcPct val="0"/>
                </a:spcBef>
              </a:pPr>
              <a:endParaRPr lang="en-US" sz="4000" dirty="0">
                <a:solidFill>
                  <a:srgbClr val="1B4444"/>
                </a:solidFill>
                <a:latin typeface="Montserrat Classic Bold" panose="00000800000000000000"/>
              </a:endParaRPr>
            </a:p>
          </p:txBody>
        </p:sp>
      </p:grpSp>
      <p:graphicFrame>
        <p:nvGraphicFramePr>
          <p:cNvPr id="14" name="Table 14">
            <a:extLst>
              <a:ext uri="{FF2B5EF4-FFF2-40B4-BE49-F238E27FC236}">
                <a16:creationId xmlns:a16="http://schemas.microsoft.com/office/drawing/2014/main" xmlns="" id="{D6E1C3BF-078E-00F6-DEB5-2F5D46E0922B}"/>
              </a:ext>
            </a:extLst>
          </p:cNvPr>
          <p:cNvGraphicFramePr>
            <a:graphicFrameLocks noGrp="1"/>
          </p:cNvGraphicFramePr>
          <p:nvPr>
            <p:extLst>
              <p:ext uri="{D42A27DB-BD31-4B8C-83A1-F6EECF244321}">
                <p14:modId xmlns:p14="http://schemas.microsoft.com/office/powerpoint/2010/main" xmlns="" val="171065430"/>
              </p:ext>
            </p:extLst>
          </p:nvPr>
        </p:nvGraphicFramePr>
        <p:xfrm>
          <a:off x="2133602" y="3092508"/>
          <a:ext cx="13321940" cy="4101984"/>
        </p:xfrm>
        <a:graphic>
          <a:graphicData uri="http://schemas.openxmlformats.org/drawingml/2006/table">
            <a:tbl>
              <a:tblPr firstRow="1" bandRow="1">
                <a:tableStyleId>{5C22544A-7EE6-4342-B048-85BDC9FD1C3A}</a:tableStyleId>
              </a:tblPr>
              <a:tblGrid>
                <a:gridCol w="2664388">
                  <a:extLst>
                    <a:ext uri="{9D8B030D-6E8A-4147-A177-3AD203B41FA5}">
                      <a16:colId xmlns:a16="http://schemas.microsoft.com/office/drawing/2014/main" xmlns="" val="2105171129"/>
                    </a:ext>
                  </a:extLst>
                </a:gridCol>
                <a:gridCol w="2664388">
                  <a:extLst>
                    <a:ext uri="{9D8B030D-6E8A-4147-A177-3AD203B41FA5}">
                      <a16:colId xmlns:a16="http://schemas.microsoft.com/office/drawing/2014/main" xmlns="" val="729309014"/>
                    </a:ext>
                  </a:extLst>
                </a:gridCol>
                <a:gridCol w="2664388">
                  <a:extLst>
                    <a:ext uri="{9D8B030D-6E8A-4147-A177-3AD203B41FA5}">
                      <a16:colId xmlns:a16="http://schemas.microsoft.com/office/drawing/2014/main" xmlns="" val="3453001169"/>
                    </a:ext>
                  </a:extLst>
                </a:gridCol>
                <a:gridCol w="2664388">
                  <a:extLst>
                    <a:ext uri="{9D8B030D-6E8A-4147-A177-3AD203B41FA5}">
                      <a16:colId xmlns:a16="http://schemas.microsoft.com/office/drawing/2014/main" xmlns="" val="2668753264"/>
                    </a:ext>
                  </a:extLst>
                </a:gridCol>
                <a:gridCol w="2664388">
                  <a:extLst>
                    <a:ext uri="{9D8B030D-6E8A-4147-A177-3AD203B41FA5}">
                      <a16:colId xmlns:a16="http://schemas.microsoft.com/office/drawing/2014/main" xmlns="" val="174181958"/>
                    </a:ext>
                  </a:extLst>
                </a:gridCol>
              </a:tblGrid>
              <a:tr h="512748">
                <a:tc>
                  <a:txBody>
                    <a:bodyPr/>
                    <a:lstStyle/>
                    <a:p>
                      <a:endParaRPr lang="en-IN" dirty="0"/>
                    </a:p>
                  </a:txBody>
                  <a:tcPr/>
                </a:tc>
                <a:tc>
                  <a:txBody>
                    <a:bodyPr/>
                    <a:lstStyle/>
                    <a:p>
                      <a:r>
                        <a:rPr lang="en-IN" sz="2000" b="1" dirty="0"/>
                        <a:t>Precision</a:t>
                      </a:r>
                    </a:p>
                  </a:txBody>
                  <a:tcPr/>
                </a:tc>
                <a:tc>
                  <a:txBody>
                    <a:bodyPr/>
                    <a:lstStyle/>
                    <a:p>
                      <a:r>
                        <a:rPr lang="en-IN" sz="2000" dirty="0"/>
                        <a:t>Recall</a:t>
                      </a:r>
                    </a:p>
                  </a:txBody>
                  <a:tcPr/>
                </a:tc>
                <a:tc>
                  <a:txBody>
                    <a:bodyPr/>
                    <a:lstStyle/>
                    <a:p>
                      <a:r>
                        <a:rPr lang="en-IN" sz="2000" dirty="0"/>
                        <a:t>F1-Score</a:t>
                      </a:r>
                    </a:p>
                  </a:txBody>
                  <a:tcPr/>
                </a:tc>
                <a:tc>
                  <a:txBody>
                    <a:bodyPr/>
                    <a:lstStyle/>
                    <a:p>
                      <a:r>
                        <a:rPr lang="en-IN" sz="2000" dirty="0"/>
                        <a:t>Support</a:t>
                      </a:r>
                    </a:p>
                  </a:txBody>
                  <a:tcPr/>
                </a:tc>
                <a:extLst>
                  <a:ext uri="{0D108BD9-81ED-4DB2-BD59-A6C34878D82A}">
                    <a16:rowId xmlns:a16="http://schemas.microsoft.com/office/drawing/2014/main" xmlns="" val="3494744493"/>
                  </a:ext>
                </a:extLst>
              </a:tr>
              <a:tr h="512748">
                <a:tc>
                  <a:txBody>
                    <a:bodyPr/>
                    <a:lstStyle/>
                    <a:p>
                      <a:r>
                        <a:rPr lang="en-IN" dirty="0"/>
                        <a:t>Abdul</a:t>
                      </a:r>
                    </a:p>
                  </a:txBody>
                  <a:tcPr/>
                </a:tc>
                <a:tc>
                  <a:txBody>
                    <a:bodyPr/>
                    <a:lstStyle/>
                    <a:p>
                      <a:r>
                        <a:rPr lang="en-IN" dirty="0"/>
                        <a:t>1.00</a:t>
                      </a:r>
                    </a:p>
                  </a:txBody>
                  <a:tcPr/>
                </a:tc>
                <a:tc>
                  <a:txBody>
                    <a:bodyPr/>
                    <a:lstStyle/>
                    <a:p>
                      <a:r>
                        <a:rPr lang="en-IN" dirty="0"/>
                        <a:t>1.00</a:t>
                      </a:r>
                    </a:p>
                  </a:txBody>
                  <a:tcPr/>
                </a:tc>
                <a:tc>
                  <a:txBody>
                    <a:bodyPr/>
                    <a:lstStyle/>
                    <a:p>
                      <a:r>
                        <a:rPr lang="en-IN" dirty="0"/>
                        <a:t>1.00</a:t>
                      </a:r>
                    </a:p>
                  </a:txBody>
                  <a:tcPr/>
                </a:tc>
                <a:tc>
                  <a:txBody>
                    <a:bodyPr/>
                    <a:lstStyle/>
                    <a:p>
                      <a:r>
                        <a:rPr lang="en-IN" dirty="0"/>
                        <a:t>30</a:t>
                      </a:r>
                    </a:p>
                  </a:txBody>
                  <a:tcPr/>
                </a:tc>
                <a:extLst>
                  <a:ext uri="{0D108BD9-81ED-4DB2-BD59-A6C34878D82A}">
                    <a16:rowId xmlns:a16="http://schemas.microsoft.com/office/drawing/2014/main" xmlns="" val="3651083745"/>
                  </a:ext>
                </a:extLst>
              </a:tr>
              <a:tr h="512748">
                <a:tc>
                  <a:txBody>
                    <a:bodyPr/>
                    <a:lstStyle/>
                    <a:p>
                      <a:r>
                        <a:rPr lang="en-IN" dirty="0"/>
                        <a:t>Alisha</a:t>
                      </a:r>
                    </a:p>
                  </a:txBody>
                  <a:tcPr/>
                </a:tc>
                <a:tc>
                  <a:txBody>
                    <a:bodyPr/>
                    <a:lstStyle/>
                    <a:p>
                      <a:r>
                        <a:rPr lang="en-IN" dirty="0"/>
                        <a:t>1.00</a:t>
                      </a:r>
                    </a:p>
                  </a:txBody>
                  <a:tcPr/>
                </a:tc>
                <a:tc>
                  <a:txBody>
                    <a:bodyPr/>
                    <a:lstStyle/>
                    <a:p>
                      <a:r>
                        <a:rPr lang="en-IN" dirty="0"/>
                        <a:t>1.00</a:t>
                      </a:r>
                    </a:p>
                  </a:txBody>
                  <a:tcPr/>
                </a:tc>
                <a:tc>
                  <a:txBody>
                    <a:bodyPr/>
                    <a:lstStyle/>
                    <a:p>
                      <a:r>
                        <a:rPr lang="en-IN" dirty="0"/>
                        <a:t>1.00</a:t>
                      </a:r>
                    </a:p>
                  </a:txBody>
                  <a:tcPr/>
                </a:tc>
                <a:tc>
                  <a:txBody>
                    <a:bodyPr/>
                    <a:lstStyle/>
                    <a:p>
                      <a:r>
                        <a:rPr lang="en-IN" dirty="0"/>
                        <a:t>30</a:t>
                      </a:r>
                    </a:p>
                  </a:txBody>
                  <a:tcPr/>
                </a:tc>
                <a:extLst>
                  <a:ext uri="{0D108BD9-81ED-4DB2-BD59-A6C34878D82A}">
                    <a16:rowId xmlns:a16="http://schemas.microsoft.com/office/drawing/2014/main" xmlns="" val="1007596734"/>
                  </a:ext>
                </a:extLst>
              </a:tr>
              <a:tr h="512748">
                <a:tc>
                  <a:txBody>
                    <a:bodyPr/>
                    <a:lstStyle/>
                    <a:p>
                      <a:r>
                        <a:rPr lang="en-IN" dirty="0"/>
                        <a:t>Bhamini</a:t>
                      </a:r>
                    </a:p>
                  </a:txBody>
                  <a:tcPr/>
                </a:tc>
                <a:tc>
                  <a:txBody>
                    <a:bodyPr/>
                    <a:lstStyle/>
                    <a:p>
                      <a:r>
                        <a:rPr lang="en-IN" dirty="0"/>
                        <a:t>1.00</a:t>
                      </a:r>
                    </a:p>
                  </a:txBody>
                  <a:tcPr/>
                </a:tc>
                <a:tc>
                  <a:txBody>
                    <a:bodyPr/>
                    <a:lstStyle/>
                    <a:p>
                      <a:r>
                        <a:rPr lang="en-IN" dirty="0"/>
                        <a:t>0.90</a:t>
                      </a:r>
                    </a:p>
                  </a:txBody>
                  <a:tcPr/>
                </a:tc>
                <a:tc>
                  <a:txBody>
                    <a:bodyPr/>
                    <a:lstStyle/>
                    <a:p>
                      <a:r>
                        <a:rPr lang="en-IN" dirty="0"/>
                        <a:t>0.95</a:t>
                      </a:r>
                    </a:p>
                  </a:txBody>
                  <a:tcPr/>
                </a:tc>
                <a:tc>
                  <a:txBody>
                    <a:bodyPr/>
                    <a:lstStyle/>
                    <a:p>
                      <a:r>
                        <a:rPr lang="en-IN" dirty="0"/>
                        <a:t>30</a:t>
                      </a:r>
                    </a:p>
                  </a:txBody>
                  <a:tcPr/>
                </a:tc>
                <a:extLst>
                  <a:ext uri="{0D108BD9-81ED-4DB2-BD59-A6C34878D82A}">
                    <a16:rowId xmlns:a16="http://schemas.microsoft.com/office/drawing/2014/main" xmlns="" val="2338777945"/>
                  </a:ext>
                </a:extLst>
              </a:tr>
              <a:tr h="512748">
                <a:tc>
                  <a:txBody>
                    <a:bodyPr/>
                    <a:lstStyle/>
                    <a:p>
                      <a:r>
                        <a:rPr lang="en-IN" dirty="0"/>
                        <a:t>Dhanvi</a:t>
                      </a:r>
                    </a:p>
                  </a:txBody>
                  <a:tcPr/>
                </a:tc>
                <a:tc>
                  <a:txBody>
                    <a:bodyPr/>
                    <a:lstStyle/>
                    <a:p>
                      <a:r>
                        <a:rPr lang="en-IN" dirty="0"/>
                        <a:t>0.91</a:t>
                      </a:r>
                    </a:p>
                  </a:txBody>
                  <a:tcPr/>
                </a:tc>
                <a:tc>
                  <a:txBody>
                    <a:bodyPr/>
                    <a:lstStyle/>
                    <a:p>
                      <a:r>
                        <a:rPr lang="en-IN" dirty="0"/>
                        <a:t>1.00</a:t>
                      </a:r>
                    </a:p>
                  </a:txBody>
                  <a:tcPr/>
                </a:tc>
                <a:tc>
                  <a:txBody>
                    <a:bodyPr/>
                    <a:lstStyle/>
                    <a:p>
                      <a:r>
                        <a:rPr lang="en-IN" dirty="0"/>
                        <a:t>0.95</a:t>
                      </a:r>
                    </a:p>
                  </a:txBody>
                  <a:tcPr/>
                </a:tc>
                <a:tc>
                  <a:txBody>
                    <a:bodyPr/>
                    <a:lstStyle/>
                    <a:p>
                      <a:r>
                        <a:rPr lang="en-IN" dirty="0"/>
                        <a:t>30</a:t>
                      </a:r>
                    </a:p>
                  </a:txBody>
                  <a:tcPr/>
                </a:tc>
                <a:extLst>
                  <a:ext uri="{0D108BD9-81ED-4DB2-BD59-A6C34878D82A}">
                    <a16:rowId xmlns:a16="http://schemas.microsoft.com/office/drawing/2014/main" xmlns="" val="3643951620"/>
                  </a:ext>
                </a:extLst>
              </a:tr>
              <a:tr h="512748">
                <a:tc>
                  <a:txBody>
                    <a:bodyPr/>
                    <a:lstStyle/>
                    <a:p>
                      <a:r>
                        <a:rPr lang="en-IN" dirty="0"/>
                        <a:t>Accuracy</a:t>
                      </a:r>
                    </a:p>
                  </a:txBody>
                  <a:tcPr/>
                </a:tc>
                <a:tc>
                  <a:txBody>
                    <a:bodyPr/>
                    <a:lstStyle/>
                    <a:p>
                      <a:endParaRPr lang="en-IN" dirty="0"/>
                    </a:p>
                  </a:txBody>
                  <a:tcPr/>
                </a:tc>
                <a:tc>
                  <a:txBody>
                    <a:bodyPr/>
                    <a:lstStyle/>
                    <a:p>
                      <a:endParaRPr lang="en-IN"/>
                    </a:p>
                  </a:txBody>
                  <a:tcPr/>
                </a:tc>
                <a:tc>
                  <a:txBody>
                    <a:bodyPr/>
                    <a:lstStyle/>
                    <a:p>
                      <a:r>
                        <a:rPr lang="en-IN" dirty="0"/>
                        <a:t>0.97</a:t>
                      </a:r>
                    </a:p>
                  </a:txBody>
                  <a:tcPr/>
                </a:tc>
                <a:tc>
                  <a:txBody>
                    <a:bodyPr/>
                    <a:lstStyle/>
                    <a:p>
                      <a:r>
                        <a:rPr lang="en-IN" dirty="0"/>
                        <a:t>120</a:t>
                      </a:r>
                    </a:p>
                  </a:txBody>
                  <a:tcPr/>
                </a:tc>
                <a:extLst>
                  <a:ext uri="{0D108BD9-81ED-4DB2-BD59-A6C34878D82A}">
                    <a16:rowId xmlns:a16="http://schemas.microsoft.com/office/drawing/2014/main" xmlns="" val="3163804507"/>
                  </a:ext>
                </a:extLst>
              </a:tr>
              <a:tr h="512748">
                <a:tc>
                  <a:txBody>
                    <a:bodyPr/>
                    <a:lstStyle/>
                    <a:p>
                      <a:r>
                        <a:rPr lang="en-IN" dirty="0"/>
                        <a:t>Macro avg</a:t>
                      </a:r>
                    </a:p>
                  </a:txBody>
                  <a:tcPr/>
                </a:tc>
                <a:tc>
                  <a:txBody>
                    <a:bodyPr/>
                    <a:lstStyle/>
                    <a:p>
                      <a:r>
                        <a:rPr lang="en-IN" dirty="0"/>
                        <a:t>0.98</a:t>
                      </a:r>
                    </a:p>
                  </a:txBody>
                  <a:tcPr/>
                </a:tc>
                <a:tc>
                  <a:txBody>
                    <a:bodyPr/>
                    <a:lstStyle/>
                    <a:p>
                      <a:r>
                        <a:rPr lang="en-IN" dirty="0"/>
                        <a:t>0.97</a:t>
                      </a:r>
                    </a:p>
                  </a:txBody>
                  <a:tcPr/>
                </a:tc>
                <a:tc>
                  <a:txBody>
                    <a:bodyPr/>
                    <a:lstStyle/>
                    <a:p>
                      <a:r>
                        <a:rPr lang="en-IN" dirty="0"/>
                        <a:t>0.97</a:t>
                      </a:r>
                    </a:p>
                  </a:txBody>
                  <a:tcPr/>
                </a:tc>
                <a:tc>
                  <a:txBody>
                    <a:bodyPr/>
                    <a:lstStyle/>
                    <a:p>
                      <a:r>
                        <a:rPr lang="en-IN" dirty="0"/>
                        <a:t>120</a:t>
                      </a:r>
                    </a:p>
                  </a:txBody>
                  <a:tcPr/>
                </a:tc>
                <a:extLst>
                  <a:ext uri="{0D108BD9-81ED-4DB2-BD59-A6C34878D82A}">
                    <a16:rowId xmlns:a16="http://schemas.microsoft.com/office/drawing/2014/main" xmlns="" val="3748456253"/>
                  </a:ext>
                </a:extLst>
              </a:tr>
              <a:tr h="512748">
                <a:tc>
                  <a:txBody>
                    <a:bodyPr/>
                    <a:lstStyle/>
                    <a:p>
                      <a:r>
                        <a:rPr lang="en-IN" dirty="0"/>
                        <a:t>Weighted avg</a:t>
                      </a:r>
                    </a:p>
                  </a:txBody>
                  <a:tcPr/>
                </a:tc>
                <a:tc>
                  <a:txBody>
                    <a:bodyPr/>
                    <a:lstStyle/>
                    <a:p>
                      <a:r>
                        <a:rPr lang="en-IN" dirty="0"/>
                        <a:t>0.98</a:t>
                      </a:r>
                    </a:p>
                  </a:txBody>
                  <a:tcPr/>
                </a:tc>
                <a:tc>
                  <a:txBody>
                    <a:bodyPr/>
                    <a:lstStyle/>
                    <a:p>
                      <a:r>
                        <a:rPr lang="en-IN" dirty="0"/>
                        <a:t>0.97</a:t>
                      </a:r>
                    </a:p>
                  </a:txBody>
                  <a:tcPr/>
                </a:tc>
                <a:tc>
                  <a:txBody>
                    <a:bodyPr/>
                    <a:lstStyle/>
                    <a:p>
                      <a:r>
                        <a:rPr lang="en-IN" dirty="0"/>
                        <a:t>0.97</a:t>
                      </a:r>
                    </a:p>
                  </a:txBody>
                  <a:tcPr/>
                </a:tc>
                <a:tc>
                  <a:txBody>
                    <a:bodyPr/>
                    <a:lstStyle/>
                    <a:p>
                      <a:r>
                        <a:rPr lang="en-IN" dirty="0"/>
                        <a:t>120</a:t>
                      </a:r>
                    </a:p>
                  </a:txBody>
                  <a:tcPr/>
                </a:tc>
                <a:extLst>
                  <a:ext uri="{0D108BD9-81ED-4DB2-BD59-A6C34878D82A}">
                    <a16:rowId xmlns:a16="http://schemas.microsoft.com/office/drawing/2014/main" xmlns="" val="938895127"/>
                  </a:ext>
                </a:extLst>
              </a:tr>
            </a:tbl>
          </a:graphicData>
        </a:graphic>
      </p:graphicFrame>
      <p:sp>
        <p:nvSpPr>
          <p:cNvPr id="12" name="Rectangle 11"/>
          <p:cNvSpPr/>
          <p:nvPr/>
        </p:nvSpPr>
        <p:spPr>
          <a:xfrm>
            <a:off x="6553200" y="7734300"/>
            <a:ext cx="4082015" cy="461665"/>
          </a:xfrm>
          <a:prstGeom prst="rect">
            <a:avLst/>
          </a:prstGeom>
        </p:spPr>
        <p:txBody>
          <a:bodyPr wrap="none">
            <a:spAutoFit/>
          </a:bodyPr>
          <a:lstStyle/>
          <a:p>
            <a:r>
              <a:rPr lang="en-GB" sz="2400" b="1" i="1" dirty="0" smtClean="0"/>
              <a:t>Classification report of  </a:t>
            </a:r>
            <a:r>
              <a:rPr lang="en-GB" sz="2400" b="1" i="1" dirty="0" smtClean="0"/>
              <a:t>VGG16</a:t>
            </a:r>
            <a:endParaRPr lang="en-GB" sz="2400" dirty="0"/>
          </a:p>
        </p:txBody>
      </p:sp>
    </p:spTree>
  </p:cSld>
  <p:clrMapOvr>
    <a:masterClrMapping/>
  </p:clrMapOvr>
  <p:transition spd="med">
    <p:wheel spokes="2"/>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3338789" y="9236393"/>
            <a:ext cx="8757453" cy="7571877"/>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4577755" y="-2389521"/>
            <a:ext cx="7666059" cy="6631969"/>
          </a:xfrm>
          <a:prstGeom prst="rect">
            <a:avLst/>
          </a:prstGeom>
        </p:spPr>
      </p:pic>
      <p:grpSp>
        <p:nvGrpSpPr>
          <p:cNvPr id="7" name="Group 8"/>
          <p:cNvGrpSpPr/>
          <p:nvPr/>
        </p:nvGrpSpPr>
        <p:grpSpPr>
          <a:xfrm>
            <a:off x="2832458" y="990757"/>
            <a:ext cx="13878531" cy="3692229"/>
            <a:chOff x="0" y="85725"/>
            <a:chExt cx="18504707" cy="4922972"/>
          </a:xfrm>
        </p:grpSpPr>
        <p:sp>
          <p:nvSpPr>
            <p:cNvPr id="9" name="TextBox 9"/>
            <p:cNvSpPr txBox="1"/>
            <p:nvPr/>
          </p:nvSpPr>
          <p:spPr>
            <a:xfrm>
              <a:off x="0" y="2854261"/>
              <a:ext cx="18504707" cy="2154436"/>
            </a:xfrm>
            <a:prstGeom prst="rect">
              <a:avLst/>
            </a:prstGeom>
          </p:spPr>
          <p:txBody>
            <a:bodyPr lIns="0" tIns="0" rIns="0" bIns="0" rtlCol="0" anchor="t">
              <a:spAutoFit/>
            </a:bodyPr>
            <a:lstStyle/>
            <a:p>
              <a:pPr>
                <a:lnSpc>
                  <a:spcPts val="6330"/>
                </a:lnSpc>
              </a:pPr>
              <a:endParaRPr dirty="0"/>
            </a:p>
            <a:p>
              <a:pPr algn="l">
                <a:lnSpc>
                  <a:spcPts val="6330"/>
                </a:lnSpc>
              </a:pPr>
              <a:endParaRPr dirty="0"/>
            </a:p>
          </p:txBody>
        </p:sp>
        <p:sp>
          <p:nvSpPr>
            <p:cNvPr id="10" name="TextBox 10"/>
            <p:cNvSpPr txBox="1"/>
            <p:nvPr/>
          </p:nvSpPr>
          <p:spPr>
            <a:xfrm>
              <a:off x="0" y="85725"/>
              <a:ext cx="18504707" cy="1492032"/>
            </a:xfrm>
            <a:prstGeom prst="rect">
              <a:avLst/>
            </a:prstGeom>
          </p:spPr>
          <p:txBody>
            <a:bodyPr lIns="0" tIns="0" rIns="0" bIns="0" rtlCol="0" anchor="t">
              <a:spAutoFit/>
            </a:bodyPr>
            <a:lstStyle/>
            <a:p>
              <a:pPr marL="0" lvl="0" indent="0" algn="l">
                <a:lnSpc>
                  <a:spcPts val="10635"/>
                </a:lnSpc>
                <a:spcBef>
                  <a:spcPct val="0"/>
                </a:spcBef>
              </a:pPr>
              <a:endParaRPr lang="en-US" sz="4000" dirty="0">
                <a:solidFill>
                  <a:srgbClr val="1B4444"/>
                </a:solidFill>
                <a:latin typeface="Montserrat Classic Bold" panose="00000800000000000000"/>
              </a:endParaRPr>
            </a:p>
          </p:txBody>
        </p:sp>
      </p:grpSp>
      <p:graphicFrame>
        <p:nvGraphicFramePr>
          <p:cNvPr id="14" name="Table 14">
            <a:extLst>
              <a:ext uri="{FF2B5EF4-FFF2-40B4-BE49-F238E27FC236}">
                <a16:creationId xmlns:a16="http://schemas.microsoft.com/office/drawing/2014/main" xmlns="" id="{D6E1C3BF-078E-00F6-DEB5-2F5D46E0922B}"/>
              </a:ext>
            </a:extLst>
          </p:cNvPr>
          <p:cNvGraphicFramePr>
            <a:graphicFrameLocks noGrp="1"/>
          </p:cNvGraphicFramePr>
          <p:nvPr>
            <p:extLst>
              <p:ext uri="{D42A27DB-BD31-4B8C-83A1-F6EECF244321}">
                <p14:modId xmlns:p14="http://schemas.microsoft.com/office/powerpoint/2010/main" xmlns="" val="171065430"/>
              </p:ext>
            </p:extLst>
          </p:nvPr>
        </p:nvGraphicFramePr>
        <p:xfrm>
          <a:off x="2133602" y="3092508"/>
          <a:ext cx="13321940" cy="4101984"/>
        </p:xfrm>
        <a:graphic>
          <a:graphicData uri="http://schemas.openxmlformats.org/drawingml/2006/table">
            <a:tbl>
              <a:tblPr firstRow="1" bandRow="1">
                <a:tableStyleId>{5C22544A-7EE6-4342-B048-85BDC9FD1C3A}</a:tableStyleId>
              </a:tblPr>
              <a:tblGrid>
                <a:gridCol w="2664388">
                  <a:extLst>
                    <a:ext uri="{9D8B030D-6E8A-4147-A177-3AD203B41FA5}">
                      <a16:colId xmlns:a16="http://schemas.microsoft.com/office/drawing/2014/main" xmlns="" val="2105171129"/>
                    </a:ext>
                  </a:extLst>
                </a:gridCol>
                <a:gridCol w="2664388">
                  <a:extLst>
                    <a:ext uri="{9D8B030D-6E8A-4147-A177-3AD203B41FA5}">
                      <a16:colId xmlns:a16="http://schemas.microsoft.com/office/drawing/2014/main" xmlns="" val="729309014"/>
                    </a:ext>
                  </a:extLst>
                </a:gridCol>
                <a:gridCol w="2664388">
                  <a:extLst>
                    <a:ext uri="{9D8B030D-6E8A-4147-A177-3AD203B41FA5}">
                      <a16:colId xmlns:a16="http://schemas.microsoft.com/office/drawing/2014/main" xmlns="" val="3453001169"/>
                    </a:ext>
                  </a:extLst>
                </a:gridCol>
                <a:gridCol w="2664388">
                  <a:extLst>
                    <a:ext uri="{9D8B030D-6E8A-4147-A177-3AD203B41FA5}">
                      <a16:colId xmlns:a16="http://schemas.microsoft.com/office/drawing/2014/main" xmlns="" val="2668753264"/>
                    </a:ext>
                  </a:extLst>
                </a:gridCol>
                <a:gridCol w="2664388">
                  <a:extLst>
                    <a:ext uri="{9D8B030D-6E8A-4147-A177-3AD203B41FA5}">
                      <a16:colId xmlns:a16="http://schemas.microsoft.com/office/drawing/2014/main" xmlns="" val="174181958"/>
                    </a:ext>
                  </a:extLst>
                </a:gridCol>
              </a:tblGrid>
              <a:tr h="512748">
                <a:tc>
                  <a:txBody>
                    <a:bodyPr/>
                    <a:lstStyle/>
                    <a:p>
                      <a:endParaRPr lang="en-IN" dirty="0"/>
                    </a:p>
                  </a:txBody>
                  <a:tcPr/>
                </a:tc>
                <a:tc>
                  <a:txBody>
                    <a:bodyPr/>
                    <a:lstStyle/>
                    <a:p>
                      <a:r>
                        <a:rPr lang="en-IN" sz="2000" b="1" dirty="0"/>
                        <a:t>Precision</a:t>
                      </a:r>
                    </a:p>
                  </a:txBody>
                  <a:tcPr/>
                </a:tc>
                <a:tc>
                  <a:txBody>
                    <a:bodyPr/>
                    <a:lstStyle/>
                    <a:p>
                      <a:r>
                        <a:rPr lang="en-IN" sz="2000" dirty="0"/>
                        <a:t>Recall</a:t>
                      </a:r>
                    </a:p>
                  </a:txBody>
                  <a:tcPr/>
                </a:tc>
                <a:tc>
                  <a:txBody>
                    <a:bodyPr/>
                    <a:lstStyle/>
                    <a:p>
                      <a:r>
                        <a:rPr lang="en-IN" sz="2000" dirty="0"/>
                        <a:t>F1-Score</a:t>
                      </a:r>
                    </a:p>
                  </a:txBody>
                  <a:tcPr/>
                </a:tc>
                <a:tc>
                  <a:txBody>
                    <a:bodyPr/>
                    <a:lstStyle/>
                    <a:p>
                      <a:r>
                        <a:rPr lang="en-IN" sz="2000" dirty="0"/>
                        <a:t>Support</a:t>
                      </a:r>
                    </a:p>
                  </a:txBody>
                  <a:tcPr/>
                </a:tc>
                <a:extLst>
                  <a:ext uri="{0D108BD9-81ED-4DB2-BD59-A6C34878D82A}">
                    <a16:rowId xmlns:a16="http://schemas.microsoft.com/office/drawing/2014/main" xmlns="" val="3494744493"/>
                  </a:ext>
                </a:extLst>
              </a:tr>
              <a:tr h="512748">
                <a:tc>
                  <a:txBody>
                    <a:bodyPr/>
                    <a:lstStyle/>
                    <a:p>
                      <a:r>
                        <a:rPr lang="en-IN" dirty="0"/>
                        <a:t>Abdul</a:t>
                      </a:r>
                    </a:p>
                  </a:txBody>
                  <a:tcPr/>
                </a:tc>
                <a:tc>
                  <a:txBody>
                    <a:bodyPr/>
                    <a:lstStyle/>
                    <a:p>
                      <a:r>
                        <a:rPr lang="en-IN" dirty="0" smtClean="0"/>
                        <a:t>0.97</a:t>
                      </a:r>
                      <a:endParaRPr lang="en-IN" dirty="0"/>
                    </a:p>
                  </a:txBody>
                  <a:tcPr/>
                </a:tc>
                <a:tc>
                  <a:txBody>
                    <a:bodyPr/>
                    <a:lstStyle/>
                    <a:p>
                      <a:r>
                        <a:rPr lang="en-IN" dirty="0"/>
                        <a:t>1.00</a:t>
                      </a:r>
                    </a:p>
                  </a:txBody>
                  <a:tcPr/>
                </a:tc>
                <a:tc>
                  <a:txBody>
                    <a:bodyPr/>
                    <a:lstStyle/>
                    <a:p>
                      <a:r>
                        <a:rPr lang="en-IN" dirty="0" smtClean="0"/>
                        <a:t>0.98</a:t>
                      </a:r>
                      <a:endParaRPr lang="en-IN" dirty="0"/>
                    </a:p>
                  </a:txBody>
                  <a:tcPr/>
                </a:tc>
                <a:tc>
                  <a:txBody>
                    <a:bodyPr/>
                    <a:lstStyle/>
                    <a:p>
                      <a:r>
                        <a:rPr lang="en-IN" dirty="0"/>
                        <a:t>30</a:t>
                      </a:r>
                    </a:p>
                  </a:txBody>
                  <a:tcPr/>
                </a:tc>
                <a:extLst>
                  <a:ext uri="{0D108BD9-81ED-4DB2-BD59-A6C34878D82A}">
                    <a16:rowId xmlns:a16="http://schemas.microsoft.com/office/drawing/2014/main" xmlns="" val="3651083745"/>
                  </a:ext>
                </a:extLst>
              </a:tr>
              <a:tr h="512748">
                <a:tc>
                  <a:txBody>
                    <a:bodyPr/>
                    <a:lstStyle/>
                    <a:p>
                      <a:r>
                        <a:rPr lang="en-IN" dirty="0"/>
                        <a:t>Alisha</a:t>
                      </a:r>
                    </a:p>
                  </a:txBody>
                  <a:tcPr/>
                </a:tc>
                <a:tc>
                  <a:txBody>
                    <a:bodyPr/>
                    <a:lstStyle/>
                    <a:p>
                      <a:r>
                        <a:rPr lang="en-IN" dirty="0"/>
                        <a:t>1.00</a:t>
                      </a:r>
                    </a:p>
                  </a:txBody>
                  <a:tcPr/>
                </a:tc>
                <a:tc>
                  <a:txBody>
                    <a:bodyPr/>
                    <a:lstStyle/>
                    <a:p>
                      <a:r>
                        <a:rPr lang="en-IN" dirty="0"/>
                        <a:t>1.00</a:t>
                      </a:r>
                    </a:p>
                  </a:txBody>
                  <a:tcPr/>
                </a:tc>
                <a:tc>
                  <a:txBody>
                    <a:bodyPr/>
                    <a:lstStyle/>
                    <a:p>
                      <a:r>
                        <a:rPr lang="en-IN" dirty="0"/>
                        <a:t>1.00</a:t>
                      </a:r>
                    </a:p>
                  </a:txBody>
                  <a:tcPr/>
                </a:tc>
                <a:tc>
                  <a:txBody>
                    <a:bodyPr/>
                    <a:lstStyle/>
                    <a:p>
                      <a:r>
                        <a:rPr lang="en-IN" dirty="0"/>
                        <a:t>30</a:t>
                      </a:r>
                    </a:p>
                  </a:txBody>
                  <a:tcPr/>
                </a:tc>
                <a:extLst>
                  <a:ext uri="{0D108BD9-81ED-4DB2-BD59-A6C34878D82A}">
                    <a16:rowId xmlns:a16="http://schemas.microsoft.com/office/drawing/2014/main" xmlns="" val="1007596734"/>
                  </a:ext>
                </a:extLst>
              </a:tr>
              <a:tr h="512748">
                <a:tc>
                  <a:txBody>
                    <a:bodyPr/>
                    <a:lstStyle/>
                    <a:p>
                      <a:r>
                        <a:rPr lang="en-IN" dirty="0"/>
                        <a:t>Bhamini</a:t>
                      </a:r>
                    </a:p>
                  </a:txBody>
                  <a:tcPr/>
                </a:tc>
                <a:tc>
                  <a:txBody>
                    <a:bodyPr/>
                    <a:lstStyle/>
                    <a:p>
                      <a:r>
                        <a:rPr lang="en-IN" dirty="0"/>
                        <a:t>1.00</a:t>
                      </a:r>
                    </a:p>
                  </a:txBody>
                  <a:tcPr/>
                </a:tc>
                <a:tc>
                  <a:txBody>
                    <a:bodyPr/>
                    <a:lstStyle/>
                    <a:p>
                      <a:r>
                        <a:rPr lang="en-IN" dirty="0" smtClean="0"/>
                        <a:t>0.97</a:t>
                      </a:r>
                      <a:endParaRPr lang="en-IN" dirty="0"/>
                    </a:p>
                  </a:txBody>
                  <a:tcPr/>
                </a:tc>
                <a:tc>
                  <a:txBody>
                    <a:bodyPr/>
                    <a:lstStyle/>
                    <a:p>
                      <a:r>
                        <a:rPr lang="en-IN" dirty="0" smtClean="0"/>
                        <a:t>0.98</a:t>
                      </a:r>
                      <a:endParaRPr lang="en-IN" dirty="0"/>
                    </a:p>
                  </a:txBody>
                  <a:tcPr/>
                </a:tc>
                <a:tc>
                  <a:txBody>
                    <a:bodyPr/>
                    <a:lstStyle/>
                    <a:p>
                      <a:r>
                        <a:rPr lang="en-IN" dirty="0"/>
                        <a:t>30</a:t>
                      </a:r>
                    </a:p>
                  </a:txBody>
                  <a:tcPr/>
                </a:tc>
                <a:extLst>
                  <a:ext uri="{0D108BD9-81ED-4DB2-BD59-A6C34878D82A}">
                    <a16:rowId xmlns:a16="http://schemas.microsoft.com/office/drawing/2014/main" xmlns="" val="2338777945"/>
                  </a:ext>
                </a:extLst>
              </a:tr>
              <a:tr h="512748">
                <a:tc>
                  <a:txBody>
                    <a:bodyPr/>
                    <a:lstStyle/>
                    <a:p>
                      <a:r>
                        <a:rPr lang="en-IN" dirty="0"/>
                        <a:t>Dhanvi</a:t>
                      </a:r>
                    </a:p>
                  </a:txBody>
                  <a:tcPr/>
                </a:tc>
                <a:tc>
                  <a:txBody>
                    <a:bodyPr/>
                    <a:lstStyle/>
                    <a:p>
                      <a:r>
                        <a:rPr lang="en-IN" dirty="0" smtClean="0"/>
                        <a:t>1.00</a:t>
                      </a:r>
                      <a:endParaRPr lang="en-IN" dirty="0"/>
                    </a:p>
                  </a:txBody>
                  <a:tcPr/>
                </a:tc>
                <a:tc>
                  <a:txBody>
                    <a:bodyPr/>
                    <a:lstStyle/>
                    <a:p>
                      <a:r>
                        <a:rPr lang="en-IN" dirty="0"/>
                        <a:t>1.00</a:t>
                      </a:r>
                    </a:p>
                  </a:txBody>
                  <a:tcPr/>
                </a:tc>
                <a:tc>
                  <a:txBody>
                    <a:bodyPr/>
                    <a:lstStyle/>
                    <a:p>
                      <a:r>
                        <a:rPr lang="en-IN" dirty="0" smtClean="0"/>
                        <a:t>1.00</a:t>
                      </a:r>
                      <a:endParaRPr lang="en-IN" dirty="0"/>
                    </a:p>
                  </a:txBody>
                  <a:tcPr/>
                </a:tc>
                <a:tc>
                  <a:txBody>
                    <a:bodyPr/>
                    <a:lstStyle/>
                    <a:p>
                      <a:r>
                        <a:rPr lang="en-IN" dirty="0"/>
                        <a:t>30</a:t>
                      </a:r>
                    </a:p>
                  </a:txBody>
                  <a:tcPr/>
                </a:tc>
                <a:extLst>
                  <a:ext uri="{0D108BD9-81ED-4DB2-BD59-A6C34878D82A}">
                    <a16:rowId xmlns:a16="http://schemas.microsoft.com/office/drawing/2014/main" xmlns="" val="3643951620"/>
                  </a:ext>
                </a:extLst>
              </a:tr>
              <a:tr h="512748">
                <a:tc>
                  <a:txBody>
                    <a:bodyPr/>
                    <a:lstStyle/>
                    <a:p>
                      <a:r>
                        <a:rPr lang="en-IN" dirty="0"/>
                        <a:t>Accuracy</a:t>
                      </a:r>
                    </a:p>
                  </a:txBody>
                  <a:tcPr/>
                </a:tc>
                <a:tc>
                  <a:txBody>
                    <a:bodyPr/>
                    <a:lstStyle/>
                    <a:p>
                      <a:endParaRPr lang="en-IN" dirty="0"/>
                    </a:p>
                  </a:txBody>
                  <a:tcPr/>
                </a:tc>
                <a:tc>
                  <a:txBody>
                    <a:bodyPr/>
                    <a:lstStyle/>
                    <a:p>
                      <a:endParaRPr lang="en-IN"/>
                    </a:p>
                  </a:txBody>
                  <a:tcPr/>
                </a:tc>
                <a:tc>
                  <a:txBody>
                    <a:bodyPr/>
                    <a:lstStyle/>
                    <a:p>
                      <a:r>
                        <a:rPr lang="en-IN" dirty="0" smtClean="0"/>
                        <a:t>0.99</a:t>
                      </a:r>
                      <a:endParaRPr lang="en-IN" dirty="0"/>
                    </a:p>
                  </a:txBody>
                  <a:tcPr/>
                </a:tc>
                <a:tc>
                  <a:txBody>
                    <a:bodyPr/>
                    <a:lstStyle/>
                    <a:p>
                      <a:r>
                        <a:rPr lang="en-IN" dirty="0"/>
                        <a:t>120</a:t>
                      </a:r>
                    </a:p>
                  </a:txBody>
                  <a:tcPr/>
                </a:tc>
                <a:extLst>
                  <a:ext uri="{0D108BD9-81ED-4DB2-BD59-A6C34878D82A}">
                    <a16:rowId xmlns:a16="http://schemas.microsoft.com/office/drawing/2014/main" xmlns="" val="3163804507"/>
                  </a:ext>
                </a:extLst>
              </a:tr>
              <a:tr h="512748">
                <a:tc>
                  <a:txBody>
                    <a:bodyPr/>
                    <a:lstStyle/>
                    <a:p>
                      <a:r>
                        <a:rPr lang="en-IN" dirty="0"/>
                        <a:t>Macro avg</a:t>
                      </a:r>
                    </a:p>
                  </a:txBody>
                  <a:tcPr/>
                </a:tc>
                <a:tc>
                  <a:txBody>
                    <a:bodyPr/>
                    <a:lstStyle/>
                    <a:p>
                      <a:r>
                        <a:rPr lang="en-IN" dirty="0" smtClean="0"/>
                        <a:t>0.99</a:t>
                      </a:r>
                      <a:endParaRPr lang="en-IN" dirty="0"/>
                    </a:p>
                  </a:txBody>
                  <a:tcPr/>
                </a:tc>
                <a:tc>
                  <a:txBody>
                    <a:bodyPr/>
                    <a:lstStyle/>
                    <a:p>
                      <a:r>
                        <a:rPr lang="en-IN" dirty="0" smtClean="0"/>
                        <a:t>0.99</a:t>
                      </a:r>
                      <a:endParaRPr lang="en-IN" dirty="0"/>
                    </a:p>
                  </a:txBody>
                  <a:tcPr/>
                </a:tc>
                <a:tc>
                  <a:txBody>
                    <a:bodyPr/>
                    <a:lstStyle/>
                    <a:p>
                      <a:r>
                        <a:rPr lang="en-IN" dirty="0" smtClean="0"/>
                        <a:t>0.99</a:t>
                      </a:r>
                      <a:endParaRPr lang="en-IN" dirty="0"/>
                    </a:p>
                  </a:txBody>
                  <a:tcPr/>
                </a:tc>
                <a:tc>
                  <a:txBody>
                    <a:bodyPr/>
                    <a:lstStyle/>
                    <a:p>
                      <a:r>
                        <a:rPr lang="en-IN" dirty="0"/>
                        <a:t>120</a:t>
                      </a:r>
                    </a:p>
                  </a:txBody>
                  <a:tcPr/>
                </a:tc>
                <a:extLst>
                  <a:ext uri="{0D108BD9-81ED-4DB2-BD59-A6C34878D82A}">
                    <a16:rowId xmlns:a16="http://schemas.microsoft.com/office/drawing/2014/main" xmlns="" val="3748456253"/>
                  </a:ext>
                </a:extLst>
              </a:tr>
              <a:tr h="512748">
                <a:tc>
                  <a:txBody>
                    <a:bodyPr/>
                    <a:lstStyle/>
                    <a:p>
                      <a:r>
                        <a:rPr lang="en-IN" dirty="0"/>
                        <a:t>Weighted avg</a:t>
                      </a:r>
                    </a:p>
                  </a:txBody>
                  <a:tcPr/>
                </a:tc>
                <a:tc>
                  <a:txBody>
                    <a:bodyPr/>
                    <a:lstStyle/>
                    <a:p>
                      <a:r>
                        <a:rPr lang="en-IN" dirty="0" smtClean="0"/>
                        <a:t>0.99</a:t>
                      </a:r>
                      <a:endParaRPr lang="en-IN" dirty="0"/>
                    </a:p>
                  </a:txBody>
                  <a:tcPr/>
                </a:tc>
                <a:tc>
                  <a:txBody>
                    <a:bodyPr/>
                    <a:lstStyle/>
                    <a:p>
                      <a:r>
                        <a:rPr lang="en-IN" dirty="0" smtClean="0"/>
                        <a:t>0.99</a:t>
                      </a:r>
                      <a:endParaRPr lang="en-IN" dirty="0"/>
                    </a:p>
                  </a:txBody>
                  <a:tcPr/>
                </a:tc>
                <a:tc>
                  <a:txBody>
                    <a:bodyPr/>
                    <a:lstStyle/>
                    <a:p>
                      <a:r>
                        <a:rPr lang="en-IN" dirty="0" smtClean="0"/>
                        <a:t>0.99</a:t>
                      </a:r>
                      <a:endParaRPr lang="en-IN" dirty="0"/>
                    </a:p>
                  </a:txBody>
                  <a:tcPr/>
                </a:tc>
                <a:tc>
                  <a:txBody>
                    <a:bodyPr/>
                    <a:lstStyle/>
                    <a:p>
                      <a:r>
                        <a:rPr lang="en-IN" dirty="0"/>
                        <a:t>120</a:t>
                      </a:r>
                    </a:p>
                  </a:txBody>
                  <a:tcPr/>
                </a:tc>
                <a:extLst>
                  <a:ext uri="{0D108BD9-81ED-4DB2-BD59-A6C34878D82A}">
                    <a16:rowId xmlns:a16="http://schemas.microsoft.com/office/drawing/2014/main" xmlns="" val="938895127"/>
                  </a:ext>
                </a:extLst>
              </a:tr>
            </a:tbl>
          </a:graphicData>
        </a:graphic>
      </p:graphicFrame>
      <p:sp>
        <p:nvSpPr>
          <p:cNvPr id="11" name="Rectangle 10"/>
          <p:cNvSpPr/>
          <p:nvPr/>
        </p:nvSpPr>
        <p:spPr>
          <a:xfrm>
            <a:off x="6705600" y="7734300"/>
            <a:ext cx="4245586" cy="461665"/>
          </a:xfrm>
          <a:prstGeom prst="rect">
            <a:avLst/>
          </a:prstGeom>
        </p:spPr>
        <p:txBody>
          <a:bodyPr wrap="none">
            <a:spAutoFit/>
          </a:bodyPr>
          <a:lstStyle/>
          <a:p>
            <a:r>
              <a:rPr lang="en-GB" sz="2400" b="1" i="1" dirty="0" smtClean="0"/>
              <a:t>Classification report of Xception</a:t>
            </a:r>
            <a:endParaRPr lang="en-GB" sz="2400" dirty="0"/>
          </a:p>
        </p:txBody>
      </p:sp>
    </p:spTree>
  </p:cSld>
  <p:clrMapOvr>
    <a:masterClrMapping/>
  </p:clrMapOvr>
  <p:transition spd="med">
    <p:wheel spokes="2"/>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3338789" y="9236393"/>
            <a:ext cx="8757453" cy="7571877"/>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4577755" y="-2389521"/>
            <a:ext cx="7666059" cy="6631969"/>
          </a:xfrm>
          <a:prstGeom prst="rect">
            <a:avLst/>
          </a:prstGeom>
        </p:spPr>
      </p:pic>
      <p:grpSp>
        <p:nvGrpSpPr>
          <p:cNvPr id="8" name="Group 8"/>
          <p:cNvGrpSpPr/>
          <p:nvPr/>
        </p:nvGrpSpPr>
        <p:grpSpPr>
          <a:xfrm>
            <a:off x="2832458" y="990757"/>
            <a:ext cx="13878531" cy="7418698"/>
            <a:chOff x="0" y="85725"/>
            <a:chExt cx="18504707" cy="9891598"/>
          </a:xfrm>
        </p:grpSpPr>
        <p:sp>
          <p:nvSpPr>
            <p:cNvPr id="9" name="TextBox 9"/>
            <p:cNvSpPr txBox="1"/>
            <p:nvPr/>
          </p:nvSpPr>
          <p:spPr>
            <a:xfrm>
              <a:off x="0" y="2854261"/>
              <a:ext cx="18504707" cy="7123062"/>
            </a:xfrm>
            <a:prstGeom prst="rect">
              <a:avLst/>
            </a:prstGeom>
          </p:spPr>
          <p:txBody>
            <a:bodyPr lIns="0" tIns="0" rIns="0" bIns="0" rtlCol="0" anchor="t">
              <a:spAutoFit/>
            </a:bodyPr>
            <a:lstStyle/>
            <a:p>
              <a:pPr marL="840105" lvl="1" indent="-457200" algn="just">
                <a:lnSpc>
                  <a:spcPts val="4970"/>
                </a:lnSpc>
                <a:buFont typeface="+mj-lt"/>
                <a:buAutoNum type="arabicPeriod"/>
              </a:pPr>
              <a:r>
                <a:rPr lang="en-US" sz="2400" dirty="0">
                  <a:solidFill>
                    <a:srgbClr val="000000"/>
                  </a:solidFill>
                </a:rPr>
                <a:t>Approach : Collect the dataset of signatures for classification purpose. We did this by manually signing on the paper and created 4 folders(class) in Google drive and mounted it using google colab.</a:t>
              </a:r>
            </a:p>
            <a:p>
              <a:pPr marL="840105" lvl="1" indent="-457200" algn="just">
                <a:lnSpc>
                  <a:spcPts val="4970"/>
                </a:lnSpc>
                <a:buFont typeface="+mj-lt"/>
                <a:buAutoNum type="arabicPeriod"/>
              </a:pPr>
              <a:r>
                <a:rPr lang="en-US" sz="2400" dirty="0">
                  <a:solidFill>
                    <a:srgbClr val="000000"/>
                  </a:solidFill>
                </a:rPr>
                <a:t>Divide the dataset into training and testing set in 70:30 ratio.</a:t>
              </a:r>
            </a:p>
            <a:p>
              <a:pPr marL="840105" lvl="1" indent="-457200" algn="just">
                <a:lnSpc>
                  <a:spcPts val="4970"/>
                </a:lnSpc>
                <a:buFont typeface="+mj-lt"/>
                <a:buAutoNum type="arabicPeriod"/>
              </a:pPr>
              <a:r>
                <a:rPr lang="en-US" sz="2400" dirty="0">
                  <a:solidFill>
                    <a:srgbClr val="000000"/>
                  </a:solidFill>
                </a:rPr>
                <a:t>Pre-process the dataset and prepare it for classification.</a:t>
              </a:r>
            </a:p>
            <a:p>
              <a:pPr marL="840105" lvl="1" indent="-457200" algn="just">
                <a:lnSpc>
                  <a:spcPts val="4970"/>
                </a:lnSpc>
                <a:buFont typeface="+mj-lt"/>
                <a:buAutoNum type="arabicPeriod"/>
              </a:pPr>
              <a:r>
                <a:rPr lang="en-US" sz="2400" dirty="0">
                  <a:solidFill>
                    <a:srgbClr val="000000"/>
                  </a:solidFill>
                </a:rPr>
                <a:t>Train a CNN(convulational neural network) model for signature classification.</a:t>
              </a:r>
            </a:p>
            <a:p>
              <a:pPr marL="840105" lvl="1" indent="-457200" algn="just">
                <a:lnSpc>
                  <a:spcPts val="4970"/>
                </a:lnSpc>
                <a:buFont typeface="+mj-lt"/>
                <a:buAutoNum type="arabicPeriod"/>
              </a:pPr>
              <a:r>
                <a:rPr lang="en-US" sz="2400" dirty="0">
                  <a:solidFill>
                    <a:srgbClr val="000000"/>
                  </a:solidFill>
                </a:rPr>
                <a:t>Evaluate the performance by calculating accuracy.</a:t>
              </a:r>
            </a:p>
            <a:p>
              <a:pPr marL="457200" indent="-457200" algn="just">
                <a:lnSpc>
                  <a:spcPts val="6330"/>
                </a:lnSpc>
                <a:buFont typeface="+mj-lt"/>
                <a:buAutoNum type="arabicPeriod"/>
              </a:pPr>
              <a:endParaRPr sz="2400" dirty="0"/>
            </a:p>
            <a:p>
              <a:pPr marL="457200" indent="-457200" algn="just">
                <a:lnSpc>
                  <a:spcPts val="6330"/>
                </a:lnSpc>
                <a:buFont typeface="+mj-lt"/>
                <a:buAutoNum type="arabicPeriod"/>
              </a:pPr>
              <a:endParaRPr sz="2400" dirty="0"/>
            </a:p>
          </p:txBody>
        </p:sp>
        <p:sp>
          <p:nvSpPr>
            <p:cNvPr id="10" name="TextBox 10"/>
            <p:cNvSpPr txBox="1"/>
            <p:nvPr/>
          </p:nvSpPr>
          <p:spPr>
            <a:xfrm>
              <a:off x="0" y="85725"/>
              <a:ext cx="18504707" cy="1492032"/>
            </a:xfrm>
            <a:prstGeom prst="rect">
              <a:avLst/>
            </a:prstGeom>
          </p:spPr>
          <p:txBody>
            <a:bodyPr lIns="0" tIns="0" rIns="0" bIns="0" rtlCol="0" anchor="t">
              <a:spAutoFit/>
            </a:bodyPr>
            <a:lstStyle/>
            <a:p>
              <a:pPr marL="0" lvl="0" indent="0" algn="l">
                <a:lnSpc>
                  <a:spcPts val="10635"/>
                </a:lnSpc>
                <a:spcBef>
                  <a:spcPct val="0"/>
                </a:spcBef>
              </a:pPr>
              <a:r>
                <a:rPr lang="en-US" sz="4000" dirty="0">
                  <a:solidFill>
                    <a:srgbClr val="1B4444"/>
                  </a:solidFill>
                  <a:latin typeface="Montserrat Classic Bold" panose="00000800000000000000"/>
                </a:rPr>
                <a:t>METHODOLOGY</a:t>
              </a:r>
            </a:p>
          </p:txBody>
        </p:sp>
      </p:grpSp>
    </p:spTree>
  </p:cSld>
  <p:clrMapOvr>
    <a:masterClrMapping/>
  </p:clrMapOvr>
  <p:transition spd="med">
    <p:wheel spokes="2"/>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3338789" y="9236393"/>
            <a:ext cx="8757453" cy="7571877"/>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4577755" y="-2389521"/>
            <a:ext cx="7666059" cy="6631969"/>
          </a:xfrm>
          <a:prstGeom prst="rect">
            <a:avLst/>
          </a:prstGeom>
        </p:spPr>
      </p:pic>
      <p:grpSp>
        <p:nvGrpSpPr>
          <p:cNvPr id="7" name="Group 8"/>
          <p:cNvGrpSpPr/>
          <p:nvPr/>
        </p:nvGrpSpPr>
        <p:grpSpPr>
          <a:xfrm>
            <a:off x="2204734" y="604826"/>
            <a:ext cx="13878531" cy="3782283"/>
            <a:chOff x="0" y="85725"/>
            <a:chExt cx="18504707" cy="4922972"/>
          </a:xfrm>
        </p:grpSpPr>
        <p:sp>
          <p:nvSpPr>
            <p:cNvPr id="9" name="TextBox 9"/>
            <p:cNvSpPr txBox="1"/>
            <p:nvPr/>
          </p:nvSpPr>
          <p:spPr>
            <a:xfrm>
              <a:off x="0" y="2854261"/>
              <a:ext cx="18504707" cy="2154436"/>
            </a:xfrm>
            <a:prstGeom prst="rect">
              <a:avLst/>
            </a:prstGeom>
          </p:spPr>
          <p:txBody>
            <a:bodyPr lIns="0" tIns="0" rIns="0" bIns="0" rtlCol="0" anchor="t">
              <a:spAutoFit/>
            </a:bodyPr>
            <a:lstStyle/>
            <a:p>
              <a:pPr>
                <a:lnSpc>
                  <a:spcPts val="6330"/>
                </a:lnSpc>
              </a:pPr>
              <a:endParaRPr dirty="0"/>
            </a:p>
            <a:p>
              <a:pPr algn="l">
                <a:lnSpc>
                  <a:spcPts val="6330"/>
                </a:lnSpc>
              </a:pPr>
              <a:endParaRPr dirty="0"/>
            </a:p>
          </p:txBody>
        </p:sp>
        <p:sp>
          <p:nvSpPr>
            <p:cNvPr id="10" name="TextBox 10"/>
            <p:cNvSpPr txBox="1"/>
            <p:nvPr/>
          </p:nvSpPr>
          <p:spPr>
            <a:xfrm>
              <a:off x="0" y="85725"/>
              <a:ext cx="18504707" cy="1492032"/>
            </a:xfrm>
            <a:prstGeom prst="rect">
              <a:avLst/>
            </a:prstGeom>
          </p:spPr>
          <p:txBody>
            <a:bodyPr lIns="0" tIns="0" rIns="0" bIns="0" rtlCol="0" anchor="t">
              <a:spAutoFit/>
            </a:bodyPr>
            <a:lstStyle/>
            <a:p>
              <a:pPr marL="0" lvl="0" indent="0" algn="l">
                <a:lnSpc>
                  <a:spcPts val="10635"/>
                </a:lnSpc>
                <a:spcBef>
                  <a:spcPct val="0"/>
                </a:spcBef>
              </a:pPr>
              <a:r>
                <a:rPr lang="en-US" sz="4000" dirty="0">
                  <a:solidFill>
                    <a:srgbClr val="1B4444"/>
                  </a:solidFill>
                  <a:latin typeface="Montserrat Classic Bold" panose="00000800000000000000"/>
                </a:rPr>
                <a:t>         COMPARISON</a:t>
              </a:r>
            </a:p>
          </p:txBody>
        </p:sp>
      </p:grpSp>
      <p:graphicFrame>
        <p:nvGraphicFramePr>
          <p:cNvPr id="11" name="Table 11">
            <a:extLst>
              <a:ext uri="{FF2B5EF4-FFF2-40B4-BE49-F238E27FC236}">
                <a16:creationId xmlns:a16="http://schemas.microsoft.com/office/drawing/2014/main" xmlns="" id="{E4AE1FD8-4A20-DF3A-85C4-7DBF8CDCC613}"/>
              </a:ext>
            </a:extLst>
          </p:cNvPr>
          <p:cNvGraphicFramePr>
            <a:graphicFrameLocks noGrp="1"/>
          </p:cNvGraphicFramePr>
          <p:nvPr>
            <p:extLst>
              <p:ext uri="{D42A27DB-BD31-4B8C-83A1-F6EECF244321}">
                <p14:modId xmlns:p14="http://schemas.microsoft.com/office/powerpoint/2010/main" xmlns="" val="2111608128"/>
              </p:ext>
            </p:extLst>
          </p:nvPr>
        </p:nvGraphicFramePr>
        <p:xfrm>
          <a:off x="2345698" y="2640320"/>
          <a:ext cx="14480173" cy="6205302"/>
        </p:xfrm>
        <a:graphic>
          <a:graphicData uri="http://schemas.openxmlformats.org/drawingml/2006/table">
            <a:tbl>
              <a:tblPr firstRow="1" bandRow="1">
                <a:tableStyleId>{5C22544A-7EE6-4342-B048-85BDC9FD1C3A}</a:tableStyleId>
              </a:tblPr>
              <a:tblGrid>
                <a:gridCol w="3810000">
                  <a:extLst>
                    <a:ext uri="{9D8B030D-6E8A-4147-A177-3AD203B41FA5}">
                      <a16:colId xmlns:a16="http://schemas.microsoft.com/office/drawing/2014/main" xmlns="" val="2623829549"/>
                    </a:ext>
                  </a:extLst>
                </a:gridCol>
                <a:gridCol w="5867400">
                  <a:extLst>
                    <a:ext uri="{9D8B030D-6E8A-4147-A177-3AD203B41FA5}">
                      <a16:colId xmlns:a16="http://schemas.microsoft.com/office/drawing/2014/main" xmlns="" val="828583817"/>
                    </a:ext>
                  </a:extLst>
                </a:gridCol>
                <a:gridCol w="4802773">
                  <a:extLst>
                    <a:ext uri="{9D8B030D-6E8A-4147-A177-3AD203B41FA5}">
                      <a16:colId xmlns:a16="http://schemas.microsoft.com/office/drawing/2014/main" xmlns="" val="3873911665"/>
                    </a:ext>
                  </a:extLst>
                </a:gridCol>
              </a:tblGrid>
              <a:tr h="662953">
                <a:tc>
                  <a:txBody>
                    <a:bodyPr/>
                    <a:lstStyle/>
                    <a:p>
                      <a:endParaRPr lang="en-IN" dirty="0"/>
                    </a:p>
                  </a:txBody>
                  <a:tcPr/>
                </a:tc>
                <a:tc>
                  <a:txBody>
                    <a:bodyPr/>
                    <a:lstStyle/>
                    <a:p>
                      <a:pPr algn="l"/>
                      <a:r>
                        <a:rPr lang="en-IN" sz="2000" dirty="0"/>
                        <a:t>VGG16</a:t>
                      </a:r>
                    </a:p>
                  </a:txBody>
                  <a:tcPr/>
                </a:tc>
                <a:tc>
                  <a:txBody>
                    <a:bodyPr/>
                    <a:lstStyle/>
                    <a:p>
                      <a:r>
                        <a:rPr lang="en-IN" dirty="0"/>
                        <a:t>XCEPTION</a:t>
                      </a:r>
                    </a:p>
                  </a:txBody>
                  <a:tcPr/>
                </a:tc>
                <a:extLst>
                  <a:ext uri="{0D108BD9-81ED-4DB2-BD59-A6C34878D82A}">
                    <a16:rowId xmlns:a16="http://schemas.microsoft.com/office/drawing/2014/main" xmlns="" val="1582544254"/>
                  </a:ext>
                </a:extLst>
              </a:tr>
              <a:tr h="669596">
                <a:tc>
                  <a:txBody>
                    <a:bodyPr/>
                    <a:lstStyle/>
                    <a:p>
                      <a:r>
                        <a:rPr lang="en-IN" dirty="0"/>
                        <a:t>Architecture</a:t>
                      </a:r>
                    </a:p>
                  </a:txBody>
                  <a:tcPr/>
                </a:tc>
                <a:tc>
                  <a:txBody>
                    <a:bodyPr/>
                    <a:lstStyle/>
                    <a:p>
                      <a:r>
                        <a:rPr lang="en-IN" dirty="0"/>
                        <a:t>Deep Convolution Neural Network(CNN)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Deep Convolution Neural Network(CNN)</a:t>
                      </a:r>
                    </a:p>
                    <a:p>
                      <a:endParaRPr lang="en-IN" dirty="0"/>
                    </a:p>
                  </a:txBody>
                  <a:tcPr/>
                </a:tc>
                <a:extLst>
                  <a:ext uri="{0D108BD9-81ED-4DB2-BD59-A6C34878D82A}">
                    <a16:rowId xmlns:a16="http://schemas.microsoft.com/office/drawing/2014/main" xmlns="" val="181367842"/>
                  </a:ext>
                </a:extLst>
              </a:tr>
              <a:tr h="662953">
                <a:tc>
                  <a:txBody>
                    <a:bodyPr/>
                    <a:lstStyle/>
                    <a:p>
                      <a:r>
                        <a:rPr lang="en-IN" dirty="0"/>
                        <a:t>Depth</a:t>
                      </a:r>
                    </a:p>
                  </a:txBody>
                  <a:tcPr/>
                </a:tc>
                <a:tc>
                  <a:txBody>
                    <a:bodyPr/>
                    <a:lstStyle/>
                    <a:p>
                      <a:r>
                        <a:rPr lang="en-IN" dirty="0"/>
                        <a:t>16 layers</a:t>
                      </a:r>
                    </a:p>
                  </a:txBody>
                  <a:tcPr/>
                </a:tc>
                <a:tc>
                  <a:txBody>
                    <a:bodyPr/>
                    <a:lstStyle/>
                    <a:p>
                      <a:r>
                        <a:rPr lang="en-IN" dirty="0"/>
                        <a:t>71 layers</a:t>
                      </a:r>
                    </a:p>
                  </a:txBody>
                  <a:tcPr/>
                </a:tc>
                <a:extLst>
                  <a:ext uri="{0D108BD9-81ED-4DB2-BD59-A6C34878D82A}">
                    <a16:rowId xmlns:a16="http://schemas.microsoft.com/office/drawing/2014/main" xmlns="" val="2248181394"/>
                  </a:ext>
                </a:extLst>
              </a:tr>
              <a:tr h="669596">
                <a:tc>
                  <a:txBody>
                    <a:bodyPr/>
                    <a:lstStyle/>
                    <a:p>
                      <a:r>
                        <a:rPr lang="en-IN" dirty="0"/>
                        <a:t>Key Feature</a:t>
                      </a:r>
                    </a:p>
                  </a:txBody>
                  <a:tcPr/>
                </a:tc>
                <a:tc>
                  <a:txBody>
                    <a:bodyPr/>
                    <a:lstStyle/>
                    <a:p>
                      <a:r>
                        <a:rPr lang="en-IN" dirty="0"/>
                        <a:t>Use of small 3x3 filters with a stride of 1 and padding of 1</a:t>
                      </a:r>
                    </a:p>
                  </a:txBody>
                  <a:tcPr/>
                </a:tc>
                <a:tc>
                  <a:txBody>
                    <a:bodyPr/>
                    <a:lstStyle/>
                    <a:p>
                      <a:r>
                        <a:rPr lang="en-IN" dirty="0" err="1"/>
                        <a:t>Depthwise</a:t>
                      </a:r>
                      <a:r>
                        <a:rPr lang="en-IN" dirty="0"/>
                        <a:t> Separable Convolutions</a:t>
                      </a:r>
                    </a:p>
                  </a:txBody>
                  <a:tcPr/>
                </a:tc>
                <a:extLst>
                  <a:ext uri="{0D108BD9-81ED-4DB2-BD59-A6C34878D82A}">
                    <a16:rowId xmlns:a16="http://schemas.microsoft.com/office/drawing/2014/main" xmlns="" val="2888633873"/>
                  </a:ext>
                </a:extLst>
              </a:tr>
              <a:tr h="662953">
                <a:tc>
                  <a:txBody>
                    <a:bodyPr/>
                    <a:lstStyle/>
                    <a:p>
                      <a:r>
                        <a:rPr lang="en-IN" dirty="0"/>
                        <a:t>Parameters</a:t>
                      </a:r>
                    </a:p>
                  </a:txBody>
                  <a:tcPr/>
                </a:tc>
                <a:tc>
                  <a:txBody>
                    <a:bodyPr/>
                    <a:lstStyle/>
                    <a:p>
                      <a:r>
                        <a:rPr lang="en-IN" dirty="0"/>
                        <a:t>More than 138 million </a:t>
                      </a:r>
                    </a:p>
                  </a:txBody>
                  <a:tcPr/>
                </a:tc>
                <a:tc>
                  <a:txBody>
                    <a:bodyPr/>
                    <a:lstStyle/>
                    <a:p>
                      <a:r>
                        <a:rPr lang="en-IN" dirty="0"/>
                        <a:t>Approximately 22 million</a:t>
                      </a:r>
                    </a:p>
                  </a:txBody>
                  <a:tcPr/>
                </a:tc>
                <a:extLst>
                  <a:ext uri="{0D108BD9-81ED-4DB2-BD59-A6C34878D82A}">
                    <a16:rowId xmlns:a16="http://schemas.microsoft.com/office/drawing/2014/main" xmlns="" val="1525244724"/>
                  </a:ext>
                </a:extLst>
              </a:tr>
              <a:tr h="669596">
                <a:tc>
                  <a:txBody>
                    <a:bodyPr/>
                    <a:lstStyle/>
                    <a:p>
                      <a:r>
                        <a:rPr lang="en-IN" dirty="0"/>
                        <a:t>Performance</a:t>
                      </a:r>
                    </a:p>
                  </a:txBody>
                  <a:tcPr/>
                </a:tc>
                <a:tc>
                  <a:txBody>
                    <a:bodyPr/>
                    <a:lstStyle/>
                    <a:p>
                      <a:r>
                        <a:rPr lang="en-IN" dirty="0"/>
                        <a:t>Archieved Success in various computer vision tasks</a:t>
                      </a:r>
                    </a:p>
                  </a:txBody>
                  <a:tcPr/>
                </a:tc>
                <a:tc>
                  <a:txBody>
                    <a:bodyPr/>
                    <a:lstStyle/>
                    <a:p>
                      <a:r>
                        <a:rPr lang="en-IN" dirty="0"/>
                        <a:t>Achieved the state of the art performance in image classification</a:t>
                      </a:r>
                    </a:p>
                  </a:txBody>
                  <a:tcPr/>
                </a:tc>
                <a:extLst>
                  <a:ext uri="{0D108BD9-81ED-4DB2-BD59-A6C34878D82A}">
                    <a16:rowId xmlns:a16="http://schemas.microsoft.com/office/drawing/2014/main" xmlns="" val="3071136269"/>
                  </a:ext>
                </a:extLst>
              </a:tr>
              <a:tr h="669596">
                <a:tc>
                  <a:txBody>
                    <a:bodyPr/>
                    <a:lstStyle/>
                    <a:p>
                      <a:r>
                        <a:rPr lang="en-IN" dirty="0"/>
                        <a:t>Size</a:t>
                      </a:r>
                    </a:p>
                  </a:txBody>
                  <a:tcPr/>
                </a:tc>
                <a:tc>
                  <a:txBody>
                    <a:bodyPr/>
                    <a:lstStyle/>
                    <a:p>
                      <a:r>
                        <a:rPr lang="en-IN" dirty="0"/>
                        <a:t>Relatively Large and computationally expensive</a:t>
                      </a:r>
                    </a:p>
                  </a:txBody>
                  <a:tcPr/>
                </a:tc>
                <a:tc>
                  <a:txBody>
                    <a:bodyPr/>
                    <a:lstStyle/>
                    <a:p>
                      <a:r>
                        <a:rPr lang="en-IN" dirty="0"/>
                        <a:t>Smaller and more efficient compared to VGG16</a:t>
                      </a:r>
                    </a:p>
                  </a:txBody>
                  <a:tcPr/>
                </a:tc>
                <a:extLst>
                  <a:ext uri="{0D108BD9-81ED-4DB2-BD59-A6C34878D82A}">
                    <a16:rowId xmlns:a16="http://schemas.microsoft.com/office/drawing/2014/main" xmlns="" val="4095703350"/>
                  </a:ext>
                </a:extLst>
              </a:tr>
              <a:tr h="669596">
                <a:tc>
                  <a:txBody>
                    <a:bodyPr/>
                    <a:lstStyle/>
                    <a:p>
                      <a:r>
                        <a:rPr lang="en-IN" dirty="0"/>
                        <a:t>Architectural Difference</a:t>
                      </a:r>
                    </a:p>
                  </a:txBody>
                  <a:tcPr/>
                </a:tc>
                <a:tc>
                  <a:txBody>
                    <a:bodyPr/>
                    <a:lstStyle/>
                    <a:p>
                      <a:r>
                        <a:rPr lang="en-IN" dirty="0"/>
                        <a:t>Emphasizes depth with multiple stacked convolutional layers </a:t>
                      </a:r>
                    </a:p>
                  </a:txBody>
                  <a:tcPr/>
                </a:tc>
                <a:tc>
                  <a:txBody>
                    <a:bodyPr/>
                    <a:lstStyle/>
                    <a:p>
                      <a:r>
                        <a:rPr lang="en-IN" dirty="0"/>
                        <a:t>Utilizes depth-wise seaparable Convolutions for improved efficiency</a:t>
                      </a:r>
                    </a:p>
                  </a:txBody>
                  <a:tcPr/>
                </a:tc>
                <a:extLst>
                  <a:ext uri="{0D108BD9-81ED-4DB2-BD59-A6C34878D82A}">
                    <a16:rowId xmlns:a16="http://schemas.microsoft.com/office/drawing/2014/main" xmlns="" val="977106439"/>
                  </a:ext>
                </a:extLst>
              </a:tr>
              <a:tr h="868463">
                <a:tc>
                  <a:txBody>
                    <a:bodyPr/>
                    <a:lstStyle/>
                    <a:p>
                      <a:r>
                        <a:rPr lang="en-IN" dirty="0"/>
                        <a:t>Pretrained Models</a:t>
                      </a:r>
                    </a:p>
                  </a:txBody>
                  <a:tcPr/>
                </a:tc>
                <a:tc>
                  <a:txBody>
                    <a:bodyPr/>
                    <a:lstStyle/>
                    <a:p>
                      <a:r>
                        <a:rPr lang="en-IN" dirty="0"/>
                        <a:t>Pretrained models are widely available and commonly used</a:t>
                      </a:r>
                    </a:p>
                  </a:txBody>
                  <a:tcPr/>
                </a:tc>
                <a:tc>
                  <a:txBody>
                    <a:bodyPr/>
                    <a:lstStyle/>
                    <a:p>
                      <a:r>
                        <a:rPr lang="en-IN" dirty="0"/>
                        <a:t>Pretrained models are widely available but less commonly used</a:t>
                      </a:r>
                    </a:p>
                  </a:txBody>
                  <a:tcPr/>
                </a:tc>
                <a:extLst>
                  <a:ext uri="{0D108BD9-81ED-4DB2-BD59-A6C34878D82A}">
                    <a16:rowId xmlns:a16="http://schemas.microsoft.com/office/drawing/2014/main" xmlns="" val="2832895238"/>
                  </a:ext>
                </a:extLst>
              </a:tr>
            </a:tbl>
          </a:graphicData>
        </a:graphic>
      </p:graphicFrame>
    </p:spTree>
  </p:cSld>
  <p:clrMapOvr>
    <a:masterClrMapping/>
  </p:clrMapOvr>
  <p:transition spd="med">
    <p:wheel spokes="2"/>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439418"/>
            <a:chOff x="0" y="0"/>
            <a:chExt cx="4816593" cy="905855"/>
          </a:xfrm>
        </p:grpSpPr>
        <p:sp>
          <p:nvSpPr>
            <p:cNvPr id="3" name="Freeform 3"/>
            <p:cNvSpPr/>
            <p:nvPr/>
          </p:nvSpPr>
          <p:spPr>
            <a:xfrm>
              <a:off x="0" y="0"/>
              <a:ext cx="4816592" cy="905855"/>
            </a:xfrm>
            <a:custGeom>
              <a:avLst/>
              <a:gdLst/>
              <a:ahLst/>
              <a:cxnLst/>
              <a:rect l="l" t="t" r="r" b="b"/>
              <a:pathLst>
                <a:path w="4816592" h="905855">
                  <a:moveTo>
                    <a:pt x="0" y="0"/>
                  </a:moveTo>
                  <a:lnTo>
                    <a:pt x="4816592" y="0"/>
                  </a:lnTo>
                  <a:lnTo>
                    <a:pt x="4816592" y="905855"/>
                  </a:lnTo>
                  <a:lnTo>
                    <a:pt x="0" y="905855"/>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8700" y="1064419"/>
            <a:ext cx="10965931" cy="1360362"/>
            <a:chOff x="0" y="47625"/>
            <a:chExt cx="14621242" cy="1813816"/>
          </a:xfrm>
        </p:grpSpPr>
        <p:sp>
          <p:nvSpPr>
            <p:cNvPr id="6" name="TextBox 6"/>
            <p:cNvSpPr txBox="1"/>
            <p:nvPr/>
          </p:nvSpPr>
          <p:spPr>
            <a:xfrm>
              <a:off x="0" y="1314283"/>
              <a:ext cx="14621242" cy="547158"/>
            </a:xfrm>
            <a:prstGeom prst="rect">
              <a:avLst/>
            </a:prstGeom>
          </p:spPr>
          <p:txBody>
            <a:bodyPr lIns="0" tIns="0" rIns="0" bIns="0" rtlCol="0" anchor="t">
              <a:spAutoFit/>
            </a:bodyPr>
            <a:lstStyle/>
            <a:p>
              <a:pPr algn="l">
                <a:lnSpc>
                  <a:spcPts val="3500"/>
                </a:lnSpc>
              </a:pPr>
              <a:endParaRPr/>
            </a:p>
          </p:txBody>
        </p:sp>
        <p:sp>
          <p:nvSpPr>
            <p:cNvPr id="7" name="TextBox 7"/>
            <p:cNvSpPr txBox="1"/>
            <p:nvPr/>
          </p:nvSpPr>
          <p:spPr>
            <a:xfrm>
              <a:off x="0" y="47625"/>
              <a:ext cx="14621242" cy="914951"/>
            </a:xfrm>
            <a:prstGeom prst="rect">
              <a:avLst/>
            </a:prstGeom>
          </p:spPr>
          <p:txBody>
            <a:bodyPr lIns="0" tIns="0" rIns="0" bIns="0" rtlCol="0" anchor="t">
              <a:spAutoFit/>
            </a:bodyPr>
            <a:lstStyle/>
            <a:p>
              <a:pPr marL="0" lvl="0" indent="0" algn="l">
                <a:lnSpc>
                  <a:spcPts val="6050"/>
                </a:lnSpc>
                <a:spcBef>
                  <a:spcPct val="0"/>
                </a:spcBef>
              </a:pPr>
              <a:r>
                <a:rPr lang="en-US" sz="4000" dirty="0">
                  <a:solidFill>
                    <a:srgbClr val="E5E5E5"/>
                  </a:solidFill>
                  <a:latin typeface="Montserrat Classic Bold" panose="00000800000000000000"/>
                </a:rPr>
                <a:t>RESULTS</a:t>
              </a:r>
            </a:p>
          </p:txBody>
        </p:sp>
      </p:grpSp>
      <p:grpSp>
        <p:nvGrpSpPr>
          <p:cNvPr id="8" name="Group 8"/>
          <p:cNvGrpSpPr/>
          <p:nvPr/>
        </p:nvGrpSpPr>
        <p:grpSpPr>
          <a:xfrm>
            <a:off x="1028700" y="4764710"/>
            <a:ext cx="4057650" cy="913081"/>
            <a:chOff x="0" y="0"/>
            <a:chExt cx="1038470" cy="233684"/>
          </a:xfrm>
        </p:grpSpPr>
        <p:sp>
          <p:nvSpPr>
            <p:cNvPr id="9" name="Freeform 9"/>
            <p:cNvSpPr/>
            <p:nvPr/>
          </p:nvSpPr>
          <p:spPr>
            <a:xfrm>
              <a:off x="0" y="0"/>
              <a:ext cx="1038470" cy="233684"/>
            </a:xfrm>
            <a:custGeom>
              <a:avLst/>
              <a:gdLst/>
              <a:ahLst/>
              <a:cxnLst/>
              <a:rect l="l" t="t" r="r" b="b"/>
              <a:pathLst>
                <a:path w="1038470" h="233684">
                  <a:moveTo>
                    <a:pt x="0" y="0"/>
                  </a:moveTo>
                  <a:lnTo>
                    <a:pt x="1038470" y="0"/>
                  </a:lnTo>
                  <a:lnTo>
                    <a:pt x="1038470" y="233684"/>
                  </a:lnTo>
                  <a:lnTo>
                    <a:pt x="0" y="233684"/>
                  </a:lnTo>
                  <a:close/>
                </a:path>
              </a:pathLst>
            </a:custGeom>
            <a:solidFill>
              <a:srgbClr val="FDA715"/>
            </a:solidFill>
            <a:ln>
              <a:noFill/>
            </a:ln>
          </p:spPr>
          <p:txBody>
            <a:bodyPr/>
            <a:lstStyle/>
            <a:p>
              <a:endParaRPr lang="en-GB" dirty="0"/>
            </a:p>
          </p:txBody>
        </p:sp>
        <p:sp>
          <p:nvSpPr>
            <p:cNvPr id="10" name="TextBox 10"/>
            <p:cNvSpPr txBox="1"/>
            <p:nvPr/>
          </p:nvSpPr>
          <p:spPr>
            <a:xfrm>
              <a:off x="0" y="-66675"/>
              <a:ext cx="812800" cy="879475"/>
            </a:xfrm>
            <a:prstGeom prst="rect">
              <a:avLst/>
            </a:prstGeom>
          </p:spPr>
          <p:txBody>
            <a:bodyPr lIns="50800" tIns="50800" rIns="50800" bIns="50800" rtlCol="0" anchor="ctr"/>
            <a:lstStyle/>
            <a:p>
              <a:pPr marL="0" lvl="1" indent="0" algn="ctr">
                <a:lnSpc>
                  <a:spcPts val="4200"/>
                </a:lnSpc>
                <a:spcBef>
                  <a:spcPct val="0"/>
                </a:spcBef>
              </a:pPr>
              <a:endParaRPr lang="en-US" sz="3000" dirty="0">
                <a:solidFill>
                  <a:srgbClr val="1B4444"/>
                </a:solidFill>
                <a:latin typeface="Montserrat Classic" panose="00000500000000000000"/>
              </a:endParaRPr>
            </a:p>
          </p:txBody>
        </p:sp>
      </p:grpSp>
      <p:sp>
        <p:nvSpPr>
          <p:cNvPr id="11" name="AutoShape 11"/>
          <p:cNvSpPr/>
          <p:nvPr/>
        </p:nvSpPr>
        <p:spPr>
          <a:xfrm>
            <a:off x="3057525" y="5677791"/>
            <a:ext cx="0" cy="526051"/>
          </a:xfrm>
          <a:prstGeom prst="line">
            <a:avLst/>
          </a:prstGeom>
          <a:ln w="28575" cap="flat">
            <a:solidFill>
              <a:srgbClr val="1B4444"/>
            </a:solidFill>
            <a:prstDash val="solid"/>
            <a:headEnd type="none" w="sm" len="sm"/>
            <a:tailEnd type="none" w="sm" len="sm"/>
          </a:ln>
        </p:spPr>
      </p:sp>
      <p:sp>
        <p:nvSpPr>
          <p:cNvPr id="12" name="TextBox 12"/>
          <p:cNvSpPr txBox="1"/>
          <p:nvPr/>
        </p:nvSpPr>
        <p:spPr>
          <a:xfrm>
            <a:off x="1390193" y="6426033"/>
            <a:ext cx="3334664" cy="650243"/>
          </a:xfrm>
          <a:prstGeom prst="rect">
            <a:avLst/>
          </a:prstGeom>
        </p:spPr>
        <p:txBody>
          <a:bodyPr lIns="0" tIns="0" rIns="0" bIns="0" rtlCol="0" anchor="t">
            <a:spAutoFit/>
          </a:bodyPr>
          <a:lstStyle/>
          <a:p>
            <a:pPr marL="0" lvl="1" indent="0" algn="ctr">
              <a:lnSpc>
                <a:spcPts val="5740"/>
              </a:lnSpc>
              <a:spcBef>
                <a:spcPct val="0"/>
              </a:spcBef>
            </a:pPr>
            <a:r>
              <a:rPr lang="en-US" sz="3200" b="1" dirty="0">
                <a:solidFill>
                  <a:srgbClr val="1B4444"/>
                </a:solidFill>
                <a:latin typeface="Montserrat Classic" panose="00000500000000000000"/>
              </a:rPr>
              <a:t>62%</a:t>
            </a:r>
          </a:p>
        </p:txBody>
      </p:sp>
      <p:grpSp>
        <p:nvGrpSpPr>
          <p:cNvPr id="13" name="Group 13"/>
          <p:cNvGrpSpPr/>
          <p:nvPr/>
        </p:nvGrpSpPr>
        <p:grpSpPr>
          <a:xfrm>
            <a:off x="5029200" y="4457700"/>
            <a:ext cx="4057650" cy="3436409"/>
            <a:chOff x="0" y="-66675"/>
            <a:chExt cx="1038470" cy="879475"/>
          </a:xfrm>
        </p:grpSpPr>
        <p:sp>
          <p:nvSpPr>
            <p:cNvPr id="14" name="Freeform 14"/>
            <p:cNvSpPr/>
            <p:nvPr/>
          </p:nvSpPr>
          <p:spPr>
            <a:xfrm>
              <a:off x="0" y="0"/>
              <a:ext cx="1038470" cy="233069"/>
            </a:xfrm>
            <a:custGeom>
              <a:avLst/>
              <a:gdLst/>
              <a:ahLst/>
              <a:cxnLst/>
              <a:rect l="l" t="t" r="r" b="b"/>
              <a:pathLst>
                <a:path w="1038470" h="233069">
                  <a:moveTo>
                    <a:pt x="0" y="0"/>
                  </a:moveTo>
                  <a:lnTo>
                    <a:pt x="1038470" y="0"/>
                  </a:lnTo>
                  <a:lnTo>
                    <a:pt x="1038470" y="233069"/>
                  </a:lnTo>
                  <a:lnTo>
                    <a:pt x="0" y="233069"/>
                  </a:lnTo>
                  <a:close/>
                </a:path>
              </a:pathLst>
            </a:custGeom>
            <a:solidFill>
              <a:srgbClr val="FFFFFF"/>
            </a:solidFill>
            <a:ln w="28575">
              <a:solidFill>
                <a:srgbClr val="FDA715"/>
              </a:solidFill>
            </a:ln>
          </p:spPr>
          <p:txBody>
            <a:bodyPr/>
            <a:lstStyle/>
            <a:p>
              <a:endParaRPr lang="en-GB" dirty="0"/>
            </a:p>
          </p:txBody>
        </p:sp>
        <p:sp>
          <p:nvSpPr>
            <p:cNvPr id="15" name="TextBox 15"/>
            <p:cNvSpPr txBox="1"/>
            <p:nvPr/>
          </p:nvSpPr>
          <p:spPr>
            <a:xfrm>
              <a:off x="0" y="-66675"/>
              <a:ext cx="812800" cy="879475"/>
            </a:xfrm>
            <a:prstGeom prst="rect">
              <a:avLst/>
            </a:prstGeom>
          </p:spPr>
          <p:txBody>
            <a:bodyPr lIns="50800" tIns="50800" rIns="50800" bIns="50800" rtlCol="0" anchor="ctr"/>
            <a:lstStyle/>
            <a:p>
              <a:pPr marL="0" lvl="1" indent="0" algn="ctr">
                <a:lnSpc>
                  <a:spcPts val="4200"/>
                </a:lnSpc>
                <a:spcBef>
                  <a:spcPct val="0"/>
                </a:spcBef>
              </a:pPr>
              <a:endParaRPr lang="en-US" sz="3000" dirty="0">
                <a:solidFill>
                  <a:srgbClr val="1B4444"/>
                </a:solidFill>
                <a:latin typeface="Montserrat Classic" panose="00000500000000000000"/>
              </a:endParaRPr>
            </a:p>
          </p:txBody>
        </p:sp>
      </p:grpSp>
      <p:sp>
        <p:nvSpPr>
          <p:cNvPr id="16" name="AutoShape 16"/>
          <p:cNvSpPr/>
          <p:nvPr/>
        </p:nvSpPr>
        <p:spPr>
          <a:xfrm>
            <a:off x="7115175" y="5675390"/>
            <a:ext cx="4901" cy="644598"/>
          </a:xfrm>
          <a:prstGeom prst="line">
            <a:avLst/>
          </a:prstGeom>
          <a:ln w="28575" cap="flat">
            <a:solidFill>
              <a:srgbClr val="1B4444"/>
            </a:solidFill>
            <a:prstDash val="solid"/>
            <a:headEnd type="none" w="sm" len="sm"/>
            <a:tailEnd type="none" w="sm" len="sm"/>
          </a:ln>
        </p:spPr>
      </p:sp>
      <p:sp>
        <p:nvSpPr>
          <p:cNvPr id="17" name="TextBox 17"/>
          <p:cNvSpPr txBox="1"/>
          <p:nvPr/>
        </p:nvSpPr>
        <p:spPr>
          <a:xfrm>
            <a:off x="5447843" y="6302526"/>
            <a:ext cx="3334664" cy="650243"/>
          </a:xfrm>
          <a:prstGeom prst="rect">
            <a:avLst/>
          </a:prstGeom>
        </p:spPr>
        <p:txBody>
          <a:bodyPr lIns="0" tIns="0" rIns="0" bIns="0" rtlCol="0" anchor="t">
            <a:spAutoFit/>
          </a:bodyPr>
          <a:lstStyle/>
          <a:p>
            <a:pPr marL="0" lvl="1" indent="0" algn="ctr">
              <a:lnSpc>
                <a:spcPts val="5740"/>
              </a:lnSpc>
              <a:spcBef>
                <a:spcPct val="0"/>
              </a:spcBef>
            </a:pPr>
            <a:r>
              <a:rPr lang="en-US" sz="3200" b="1" dirty="0">
                <a:solidFill>
                  <a:srgbClr val="1B4444"/>
                </a:solidFill>
                <a:latin typeface="Montserrat Classic" panose="00000500000000000000"/>
              </a:rPr>
              <a:t>97%</a:t>
            </a:r>
          </a:p>
        </p:txBody>
      </p:sp>
      <p:grpSp>
        <p:nvGrpSpPr>
          <p:cNvPr id="18" name="Group 18"/>
          <p:cNvGrpSpPr/>
          <p:nvPr/>
        </p:nvGrpSpPr>
        <p:grpSpPr>
          <a:xfrm>
            <a:off x="9144000" y="4764710"/>
            <a:ext cx="4057650" cy="913081"/>
            <a:chOff x="0" y="0"/>
            <a:chExt cx="1038470" cy="233684"/>
          </a:xfrm>
        </p:grpSpPr>
        <p:sp>
          <p:nvSpPr>
            <p:cNvPr id="19" name="Freeform 19"/>
            <p:cNvSpPr/>
            <p:nvPr/>
          </p:nvSpPr>
          <p:spPr>
            <a:xfrm>
              <a:off x="0" y="0"/>
              <a:ext cx="1038470" cy="233684"/>
            </a:xfrm>
            <a:custGeom>
              <a:avLst/>
              <a:gdLst/>
              <a:ahLst/>
              <a:cxnLst/>
              <a:rect l="l" t="t" r="r" b="b"/>
              <a:pathLst>
                <a:path w="1038470" h="233684">
                  <a:moveTo>
                    <a:pt x="0" y="0"/>
                  </a:moveTo>
                  <a:lnTo>
                    <a:pt x="1038470" y="0"/>
                  </a:lnTo>
                  <a:lnTo>
                    <a:pt x="1038470" y="233684"/>
                  </a:lnTo>
                  <a:lnTo>
                    <a:pt x="0" y="233684"/>
                  </a:lnTo>
                  <a:close/>
                </a:path>
              </a:pathLst>
            </a:custGeom>
            <a:solidFill>
              <a:srgbClr val="1B4444"/>
            </a:solidFill>
            <a:ln>
              <a:noFill/>
            </a:ln>
          </p:spPr>
        </p:sp>
        <p:sp>
          <p:nvSpPr>
            <p:cNvPr id="20" name="TextBox 20"/>
            <p:cNvSpPr txBox="1"/>
            <p:nvPr/>
          </p:nvSpPr>
          <p:spPr>
            <a:xfrm>
              <a:off x="0" y="-66675"/>
              <a:ext cx="812800" cy="879475"/>
            </a:xfrm>
            <a:prstGeom prst="rect">
              <a:avLst/>
            </a:prstGeom>
          </p:spPr>
          <p:txBody>
            <a:bodyPr lIns="50800" tIns="50800" rIns="50800" bIns="50800" rtlCol="0" anchor="ctr"/>
            <a:lstStyle/>
            <a:p>
              <a:pPr marL="0" lvl="1" indent="0" algn="ctr">
                <a:lnSpc>
                  <a:spcPts val="4200"/>
                </a:lnSpc>
                <a:spcBef>
                  <a:spcPct val="0"/>
                </a:spcBef>
              </a:pPr>
              <a:endParaRPr lang="en-US" sz="3000" dirty="0">
                <a:solidFill>
                  <a:srgbClr val="E5E5E5"/>
                </a:solidFill>
                <a:latin typeface="Montserrat Classic" panose="00000500000000000000"/>
              </a:endParaRPr>
            </a:p>
          </p:txBody>
        </p:sp>
      </p:grpSp>
      <p:sp>
        <p:nvSpPr>
          <p:cNvPr id="21" name="AutoShape 21"/>
          <p:cNvSpPr/>
          <p:nvPr/>
        </p:nvSpPr>
        <p:spPr>
          <a:xfrm>
            <a:off x="11172825" y="5677791"/>
            <a:ext cx="0" cy="927948"/>
          </a:xfrm>
          <a:prstGeom prst="line">
            <a:avLst/>
          </a:prstGeom>
          <a:ln w="28575" cap="flat">
            <a:solidFill>
              <a:srgbClr val="1B4444"/>
            </a:solidFill>
            <a:prstDash val="solid"/>
            <a:headEnd type="none" w="sm" len="sm"/>
            <a:tailEnd type="none" w="sm" len="sm"/>
          </a:ln>
        </p:spPr>
      </p:sp>
      <p:sp>
        <p:nvSpPr>
          <p:cNvPr id="22" name="TextBox 22"/>
          <p:cNvSpPr txBox="1"/>
          <p:nvPr/>
        </p:nvSpPr>
        <p:spPr>
          <a:xfrm>
            <a:off x="9505493" y="6588276"/>
            <a:ext cx="3334664" cy="478593"/>
          </a:xfrm>
          <a:prstGeom prst="rect">
            <a:avLst/>
          </a:prstGeom>
        </p:spPr>
        <p:txBody>
          <a:bodyPr lIns="0" tIns="0" rIns="0" bIns="0" rtlCol="0" anchor="t">
            <a:spAutoFit/>
          </a:bodyPr>
          <a:lstStyle/>
          <a:p>
            <a:pPr marL="0" lvl="1" indent="0" algn="ctr">
              <a:lnSpc>
                <a:spcPts val="4200"/>
              </a:lnSpc>
              <a:spcBef>
                <a:spcPct val="0"/>
              </a:spcBef>
            </a:pPr>
            <a:r>
              <a:rPr lang="en-US" sz="3000" b="1" dirty="0">
                <a:solidFill>
                  <a:srgbClr val="1B4444"/>
                </a:solidFill>
                <a:latin typeface="Montserrat Classic" panose="00000500000000000000"/>
              </a:rPr>
              <a:t>99%</a:t>
            </a:r>
          </a:p>
        </p:txBody>
      </p:sp>
      <p:pic>
        <p:nvPicPr>
          <p:cNvPr id="28" name="Picture 28"/>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13338789" y="9236393"/>
            <a:ext cx="8757453" cy="7571877"/>
          </a:xfrm>
          <a:prstGeom prst="rect">
            <a:avLst/>
          </a:prstGeom>
        </p:spPr>
      </p:pic>
      <p:sp>
        <p:nvSpPr>
          <p:cNvPr id="30" name="Rectangle 29"/>
          <p:cNvSpPr/>
          <p:nvPr/>
        </p:nvSpPr>
        <p:spPr>
          <a:xfrm>
            <a:off x="1874602" y="4914900"/>
            <a:ext cx="2164375" cy="570926"/>
          </a:xfrm>
          <a:prstGeom prst="rect">
            <a:avLst/>
          </a:prstGeom>
        </p:spPr>
        <p:txBody>
          <a:bodyPr wrap="none">
            <a:spAutoFit/>
          </a:bodyPr>
          <a:lstStyle/>
          <a:p>
            <a:pPr marL="0" lvl="1" indent="0" algn="ctr">
              <a:lnSpc>
                <a:spcPts val="4200"/>
              </a:lnSpc>
              <a:spcBef>
                <a:spcPct val="0"/>
              </a:spcBef>
            </a:pPr>
            <a:r>
              <a:rPr lang="en-US" sz="3000" dirty="0">
                <a:solidFill>
                  <a:srgbClr val="1B4444"/>
                </a:solidFill>
                <a:latin typeface="Montserrat Classic" panose="00000500000000000000"/>
              </a:rPr>
              <a:t>Basic CNN</a:t>
            </a:r>
          </a:p>
        </p:txBody>
      </p:sp>
      <p:sp>
        <p:nvSpPr>
          <p:cNvPr id="34" name="Rectangle 33"/>
          <p:cNvSpPr/>
          <p:nvPr/>
        </p:nvSpPr>
        <p:spPr>
          <a:xfrm>
            <a:off x="6318702" y="4914900"/>
            <a:ext cx="1414170" cy="570926"/>
          </a:xfrm>
          <a:prstGeom prst="rect">
            <a:avLst/>
          </a:prstGeom>
        </p:spPr>
        <p:txBody>
          <a:bodyPr wrap="none">
            <a:spAutoFit/>
          </a:bodyPr>
          <a:lstStyle/>
          <a:p>
            <a:pPr marL="0" lvl="1" indent="0" algn="ctr">
              <a:lnSpc>
                <a:spcPts val="4200"/>
              </a:lnSpc>
              <a:spcBef>
                <a:spcPct val="0"/>
              </a:spcBef>
            </a:pPr>
            <a:r>
              <a:rPr lang="en-US" sz="3000" dirty="0">
                <a:solidFill>
                  <a:srgbClr val="1B4444"/>
                </a:solidFill>
                <a:latin typeface="Montserrat Classic" panose="00000500000000000000"/>
              </a:rPr>
              <a:t>VGG16</a:t>
            </a:r>
          </a:p>
        </p:txBody>
      </p:sp>
      <p:sp>
        <p:nvSpPr>
          <p:cNvPr id="35" name="Rectangle 34"/>
          <p:cNvSpPr/>
          <p:nvPr/>
        </p:nvSpPr>
        <p:spPr>
          <a:xfrm>
            <a:off x="9982200" y="4914900"/>
            <a:ext cx="2171991" cy="570926"/>
          </a:xfrm>
          <a:prstGeom prst="rect">
            <a:avLst/>
          </a:prstGeom>
          <a:solidFill>
            <a:schemeClr val="bg1"/>
          </a:solidFill>
        </p:spPr>
        <p:txBody>
          <a:bodyPr wrap="square">
            <a:spAutoFit/>
          </a:bodyPr>
          <a:lstStyle/>
          <a:p>
            <a:pPr marL="0" lvl="1" indent="0" algn="ctr">
              <a:lnSpc>
                <a:spcPts val="4200"/>
              </a:lnSpc>
              <a:spcBef>
                <a:spcPct val="0"/>
              </a:spcBef>
            </a:pPr>
            <a:r>
              <a:rPr lang="en-US" sz="3000" dirty="0">
                <a:solidFill>
                  <a:srgbClr val="1B4444"/>
                </a:solidFill>
                <a:latin typeface="Montserrat Classic" panose="00000500000000000000"/>
              </a:rPr>
              <a:t>]</a:t>
            </a:r>
            <a:r>
              <a:rPr lang="en-US" sz="3000" dirty="0" err="1">
                <a:solidFill>
                  <a:srgbClr val="1B4444"/>
                </a:solidFill>
                <a:latin typeface="Montserrat Classic" panose="00000500000000000000"/>
              </a:rPr>
              <a:t>XXXxception</a:t>
            </a:r>
            <a:endParaRPr lang="en-US" sz="3000" dirty="0">
              <a:solidFill>
                <a:srgbClr val="1B4444"/>
              </a:solidFill>
              <a:latin typeface="Montserrat Classic" panose="00000500000000000000"/>
            </a:endParaRPr>
          </a:p>
        </p:txBody>
      </p:sp>
      <p:sp>
        <p:nvSpPr>
          <p:cNvPr id="36" name="Rectangle 35"/>
          <p:cNvSpPr/>
          <p:nvPr/>
        </p:nvSpPr>
        <p:spPr>
          <a:xfrm>
            <a:off x="1219200" y="8039100"/>
            <a:ext cx="12496800" cy="830997"/>
          </a:xfrm>
          <a:prstGeom prst="rect">
            <a:avLst/>
          </a:prstGeom>
        </p:spPr>
        <p:txBody>
          <a:bodyPr wrap="square">
            <a:spAutoFit/>
          </a:bodyPr>
          <a:lstStyle/>
          <a:p>
            <a:r>
              <a:rPr lang="en-GB" sz="2400" dirty="0"/>
              <a:t>This table conveys about the percentages of all the machine learning models used and gives the best model to implement. </a:t>
            </a:r>
          </a:p>
        </p:txBody>
      </p:sp>
    </p:spTree>
  </p:cSld>
  <p:clrMapOvr>
    <a:masterClrMapping/>
  </p:clrMapOvr>
  <p:transition spd="med">
    <p:blinds/>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3338789" y="9236393"/>
            <a:ext cx="8757453" cy="7571877"/>
          </a:xfrm>
          <a:prstGeom prst="rect">
            <a:avLst/>
          </a:prstGeom>
        </p:spPr>
      </p:pic>
      <p:grpSp>
        <p:nvGrpSpPr>
          <p:cNvPr id="7" name="Group 8"/>
          <p:cNvGrpSpPr/>
          <p:nvPr/>
        </p:nvGrpSpPr>
        <p:grpSpPr>
          <a:xfrm>
            <a:off x="2832458" y="990757"/>
            <a:ext cx="13878531" cy="3692229"/>
            <a:chOff x="0" y="85725"/>
            <a:chExt cx="18504707" cy="4922972"/>
          </a:xfrm>
        </p:grpSpPr>
        <p:sp>
          <p:nvSpPr>
            <p:cNvPr id="9" name="TextBox 9"/>
            <p:cNvSpPr txBox="1"/>
            <p:nvPr/>
          </p:nvSpPr>
          <p:spPr>
            <a:xfrm>
              <a:off x="0" y="2854261"/>
              <a:ext cx="18504707" cy="2154436"/>
            </a:xfrm>
            <a:prstGeom prst="rect">
              <a:avLst/>
            </a:prstGeom>
          </p:spPr>
          <p:txBody>
            <a:bodyPr lIns="0" tIns="0" rIns="0" bIns="0" rtlCol="0" anchor="t">
              <a:spAutoFit/>
            </a:bodyPr>
            <a:lstStyle/>
            <a:p>
              <a:pPr>
                <a:lnSpc>
                  <a:spcPts val="6330"/>
                </a:lnSpc>
              </a:pPr>
              <a:endParaRPr dirty="0"/>
            </a:p>
            <a:p>
              <a:pPr algn="l">
                <a:lnSpc>
                  <a:spcPts val="6330"/>
                </a:lnSpc>
              </a:pPr>
              <a:endParaRPr dirty="0"/>
            </a:p>
          </p:txBody>
        </p:sp>
        <p:sp>
          <p:nvSpPr>
            <p:cNvPr id="10" name="TextBox 10"/>
            <p:cNvSpPr txBox="1"/>
            <p:nvPr/>
          </p:nvSpPr>
          <p:spPr>
            <a:xfrm>
              <a:off x="0" y="85725"/>
              <a:ext cx="18504707" cy="1873548"/>
            </a:xfrm>
            <a:prstGeom prst="rect">
              <a:avLst/>
            </a:prstGeom>
          </p:spPr>
          <p:txBody>
            <a:bodyPr lIns="0" tIns="0" rIns="0" bIns="0" rtlCol="0" anchor="t">
              <a:spAutoFit/>
            </a:bodyPr>
            <a:lstStyle/>
            <a:p>
              <a:pPr marL="0" lvl="0" indent="0" algn="l">
                <a:lnSpc>
                  <a:spcPts val="10635"/>
                </a:lnSpc>
                <a:spcBef>
                  <a:spcPct val="0"/>
                </a:spcBef>
              </a:pPr>
              <a:endParaRPr lang="en-US" sz="9665" dirty="0">
                <a:solidFill>
                  <a:srgbClr val="1B4444"/>
                </a:solidFill>
                <a:latin typeface="Montserrat Classic Bold" panose="00000800000000000000"/>
              </a:endParaRPr>
            </a:p>
          </p:txBody>
        </p:sp>
      </p:grpSp>
      <p:pic>
        <p:nvPicPr>
          <p:cNvPr id="9217" name="Picture 1"/>
          <p:cNvPicPr>
            <a:picLocks noChangeAspect="1" noChangeArrowheads="1"/>
          </p:cNvPicPr>
          <p:nvPr/>
        </p:nvPicPr>
        <p:blipFill>
          <a:blip r:embed="rId5" cstate="print"/>
          <a:srcRect/>
          <a:stretch>
            <a:fillRect/>
          </a:stretch>
        </p:blipFill>
        <p:spPr bwMode="auto">
          <a:xfrm>
            <a:off x="3200400" y="723900"/>
            <a:ext cx="4648200" cy="7708649"/>
          </a:xfrm>
          <a:prstGeom prst="rect">
            <a:avLst/>
          </a:prstGeom>
          <a:noFill/>
          <a:ln w="9525">
            <a:noFill/>
            <a:miter lim="800000"/>
            <a:headEnd/>
            <a:tailEnd/>
          </a:ln>
        </p:spPr>
      </p:pic>
      <p:pic>
        <p:nvPicPr>
          <p:cNvPr id="9218" name="Picture 2"/>
          <p:cNvPicPr>
            <a:picLocks noChangeAspect="1" noChangeArrowheads="1"/>
          </p:cNvPicPr>
          <p:nvPr/>
        </p:nvPicPr>
        <p:blipFill>
          <a:blip r:embed="rId6" cstate="print"/>
          <a:srcRect/>
          <a:stretch>
            <a:fillRect/>
          </a:stretch>
        </p:blipFill>
        <p:spPr bwMode="auto">
          <a:xfrm>
            <a:off x="8001000" y="723900"/>
            <a:ext cx="4650069" cy="7696200"/>
          </a:xfrm>
          <a:prstGeom prst="rect">
            <a:avLst/>
          </a:prstGeom>
          <a:noFill/>
          <a:ln w="9525">
            <a:noFill/>
            <a:miter lim="800000"/>
            <a:headEnd/>
            <a:tailEnd/>
          </a:ln>
        </p:spPr>
      </p:pic>
      <p:sp>
        <p:nvSpPr>
          <p:cNvPr id="12" name="Rectangle 11"/>
          <p:cNvSpPr/>
          <p:nvPr/>
        </p:nvSpPr>
        <p:spPr>
          <a:xfrm>
            <a:off x="6553200" y="8648700"/>
            <a:ext cx="3536609" cy="461665"/>
          </a:xfrm>
          <a:prstGeom prst="rect">
            <a:avLst/>
          </a:prstGeom>
        </p:spPr>
        <p:txBody>
          <a:bodyPr wrap="none">
            <a:spAutoFit/>
          </a:bodyPr>
          <a:lstStyle/>
          <a:p>
            <a:r>
              <a:rPr lang="en-GB" sz="2400" b="1" i="1" dirty="0"/>
              <a:t>Results of Xception model </a:t>
            </a:r>
            <a:endParaRPr lang="en-GB" sz="2400" dirty="0"/>
          </a:p>
        </p:txBody>
      </p:sp>
    </p:spTree>
  </p:cSld>
  <p:clrMapOvr>
    <a:masterClrMapping/>
  </p:clrMapOvr>
  <p:transition spd="med">
    <p:wheel spokes="2"/>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00100"/>
            <a:ext cx="16459200" cy="1389698"/>
          </a:xfrm>
        </p:spPr>
        <p:txBody>
          <a:bodyPr>
            <a:normAutofit fontScale="90000"/>
          </a:bodyPr>
          <a:lstStyle/>
          <a:p>
            <a:r>
              <a:rPr lang="en-US" dirty="0">
                <a:solidFill>
                  <a:srgbClr val="1B4444"/>
                </a:solidFill>
                <a:latin typeface="Montserrat Classic Bold" panose="00000800000000000000"/>
              </a:rPr>
              <a:t>LITERATURE </a:t>
            </a:r>
            <a:r>
              <a:rPr lang="en-US" dirty="0" smtClean="0">
                <a:solidFill>
                  <a:srgbClr val="1B4444"/>
                </a:solidFill>
                <a:latin typeface="Montserrat Classic Bold" panose="00000800000000000000"/>
              </a:rPr>
              <a:t>SURVEY</a:t>
            </a:r>
            <a:r>
              <a:rPr dirty="0"/>
              <a:t/>
            </a:r>
            <a:br>
              <a:rPr dirty="0"/>
            </a:br>
            <a:endParaRPr lang="en-US" dirty="0"/>
          </a:p>
        </p:txBody>
      </p:sp>
      <p:sp>
        <p:nvSpPr>
          <p:cNvPr id="4" name="Date Placeholder 3"/>
          <p:cNvSpPr>
            <a:spLocks noGrp="1"/>
          </p:cNvSpPr>
          <p:nvPr>
            <p:ph type="dt" sz="half" idx="10"/>
          </p:nvPr>
        </p:nvSpPr>
        <p:spPr/>
        <p:txBody>
          <a:bodyPr/>
          <a:lstStyle/>
          <a:p>
            <a:pPr>
              <a:defRPr/>
            </a:pPr>
            <a:fld id="{0179B28E-9982-429C-A7E3-ADEE3D3F02DF}" type="datetime1">
              <a:rPr lang="en-US"/>
              <a:pPr>
                <a:defRPr/>
              </a:pPr>
              <a:t>7/13/2023</a:t>
            </a:fld>
            <a:endParaRPr lang="en-US" altLang="en-US"/>
          </a:p>
        </p:txBody>
      </p:sp>
      <p:sp>
        <p:nvSpPr>
          <p:cNvPr id="5" name="Footer Placeholder 4"/>
          <p:cNvSpPr>
            <a:spLocks noGrp="1"/>
          </p:cNvSpPr>
          <p:nvPr>
            <p:ph type="ftr" sz="quarter" idx="11"/>
          </p:nvPr>
        </p:nvSpPr>
        <p:spPr/>
        <p:txBody>
          <a:bodyPr/>
          <a:lstStyle/>
          <a:p>
            <a:pPr>
              <a:defRPr/>
            </a:pPr>
            <a:r>
              <a:rPr lang="en-US" altLang="en-US"/>
              <a:t>Dept of CSE., SOE-Dayananda Sagar University</a:t>
            </a:r>
          </a:p>
        </p:txBody>
      </p:sp>
      <p:sp>
        <p:nvSpPr>
          <p:cNvPr id="6" name="Slide Number Placeholder 5"/>
          <p:cNvSpPr>
            <a:spLocks noGrp="1"/>
          </p:cNvSpPr>
          <p:nvPr>
            <p:ph type="sldNum" sz="quarter" idx="12"/>
          </p:nvPr>
        </p:nvSpPr>
        <p:spPr/>
        <p:txBody>
          <a:bodyPr/>
          <a:lstStyle/>
          <a:p>
            <a:pPr>
              <a:defRPr/>
            </a:pPr>
            <a:r>
              <a:t>(#)  of 12</a:t>
            </a:r>
            <a:endParaRPr altLang="en-US"/>
          </a:p>
        </p:txBody>
      </p:sp>
      <p:graphicFrame>
        <p:nvGraphicFramePr>
          <p:cNvPr id="171" name="Google Shape;171;p13"/>
          <p:cNvGraphicFramePr>
            <a:graphicFrameLocks noGrp="1"/>
          </p:cNvGraphicFramePr>
          <p:nvPr>
            <p:ph idx="1"/>
          </p:nvPr>
        </p:nvGraphicFramePr>
        <p:xfrm>
          <a:off x="914400" y="2400300"/>
          <a:ext cx="16459200" cy="5814826"/>
        </p:xfrm>
        <a:graphic>
          <a:graphicData uri="http://schemas.openxmlformats.org/drawingml/2006/table">
            <a:tbl>
              <a:tblPr>
                <a:noFill/>
              </a:tblPr>
              <a:tblGrid>
                <a:gridCol w="3343910">
                  <a:extLst>
                    <a:ext uri="{9D8B030D-6E8A-4147-A177-3AD203B41FA5}">
                      <a16:colId xmlns:a16="http://schemas.microsoft.com/office/drawing/2014/main" xmlns="" val="20000"/>
                    </a:ext>
                  </a:extLst>
                </a:gridCol>
                <a:gridCol w="3126740">
                  <a:extLst>
                    <a:ext uri="{9D8B030D-6E8A-4147-A177-3AD203B41FA5}">
                      <a16:colId xmlns:a16="http://schemas.microsoft.com/office/drawing/2014/main" xmlns="" val="20001"/>
                    </a:ext>
                  </a:extLst>
                </a:gridCol>
                <a:gridCol w="2670810">
                  <a:extLst>
                    <a:ext uri="{9D8B030D-6E8A-4147-A177-3AD203B41FA5}">
                      <a16:colId xmlns:a16="http://schemas.microsoft.com/office/drawing/2014/main" xmlns="" val="20002"/>
                    </a:ext>
                  </a:extLst>
                </a:gridCol>
                <a:gridCol w="3040380">
                  <a:extLst>
                    <a:ext uri="{9D8B030D-6E8A-4147-A177-3AD203B41FA5}">
                      <a16:colId xmlns:a16="http://schemas.microsoft.com/office/drawing/2014/main" xmlns="" val="20003"/>
                    </a:ext>
                  </a:extLst>
                </a:gridCol>
                <a:gridCol w="4277360">
                  <a:extLst>
                    <a:ext uri="{9D8B030D-6E8A-4147-A177-3AD203B41FA5}">
                      <a16:colId xmlns:a16="http://schemas.microsoft.com/office/drawing/2014/main" xmlns="" val="20004"/>
                    </a:ext>
                  </a:extLst>
                </a:gridCol>
              </a:tblGrid>
              <a:tr h="1562850">
                <a:tc>
                  <a:txBody>
                    <a:bodyPr/>
                    <a:lstStyle/>
                    <a:p>
                      <a:pPr marL="0" marR="0" lvl="0" indent="0" algn="l" rtl="0">
                        <a:lnSpc>
                          <a:spcPct val="100000"/>
                        </a:lnSpc>
                        <a:spcBef>
                          <a:spcPts val="0"/>
                        </a:spcBef>
                        <a:spcAft>
                          <a:spcPts val="0"/>
                        </a:spcAft>
                        <a:buClr>
                          <a:srgbClr val="FFFFFF"/>
                        </a:buClr>
                        <a:buSzPts val="1800"/>
                        <a:buFont typeface="Century Gothic" panose="020B0502020202020204"/>
                        <a:buNone/>
                      </a:pPr>
                      <a:r>
                        <a:rPr lang="en-US" sz="2700" b="1" i="0" u="none" strike="noStrike" cap="none" dirty="0">
                          <a:solidFill>
                            <a:srgbClr val="FFFFFF"/>
                          </a:solidFill>
                          <a:latin typeface="Century Gothic" panose="020B0502020202020204"/>
                          <a:ea typeface="Century Gothic" panose="020B0502020202020204"/>
                          <a:cs typeface="Century Gothic" panose="020B0502020202020204"/>
                          <a:sym typeface="Century Gothic" panose="020B0502020202020204"/>
                        </a:rPr>
                        <a:t>Author’s Name/ Paper Title </a:t>
                      </a:r>
                    </a:p>
                  </a:txBody>
                  <a:tcPr marL="182900" marR="182900" marT="68588" marB="68588">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265991"/>
                    </a:solidFill>
                  </a:tcPr>
                </a:tc>
                <a:tc>
                  <a:txBody>
                    <a:bodyPr/>
                    <a:lstStyle/>
                    <a:p>
                      <a:pPr marL="0" marR="0" lvl="0" indent="0" algn="l" rtl="0">
                        <a:lnSpc>
                          <a:spcPct val="100000"/>
                        </a:lnSpc>
                        <a:spcBef>
                          <a:spcPts val="0"/>
                        </a:spcBef>
                        <a:spcAft>
                          <a:spcPts val="0"/>
                        </a:spcAft>
                        <a:buClr>
                          <a:srgbClr val="FFFFFF"/>
                        </a:buClr>
                        <a:buSzPts val="1800"/>
                        <a:buFont typeface="Century Gothic" panose="020B0502020202020204"/>
                        <a:buNone/>
                      </a:pPr>
                      <a:r>
                        <a:rPr lang="en-US" sz="2700" b="1" dirty="0">
                          <a:solidFill>
                            <a:srgbClr val="FFFFFF"/>
                          </a:solidFill>
                          <a:latin typeface="Century Gothic" panose="020B0502020202020204"/>
                          <a:ea typeface="Century Gothic" panose="020B0502020202020204"/>
                          <a:cs typeface="Century Gothic" panose="020B0502020202020204"/>
                          <a:sym typeface="Century Gothic" panose="020B0502020202020204"/>
                        </a:rPr>
                        <a:t>Conference Name</a:t>
                      </a:r>
                      <a:r>
                        <a:rPr lang="en-US" sz="2700" b="1" i="0" u="none" strike="noStrike" cap="none" dirty="0">
                          <a:solidFill>
                            <a:srgbClr val="FFFFFF"/>
                          </a:solidFill>
                          <a:latin typeface="Century Gothic" panose="020B0502020202020204"/>
                          <a:ea typeface="Century Gothic" panose="020B0502020202020204"/>
                          <a:cs typeface="Century Gothic" panose="020B0502020202020204"/>
                          <a:sym typeface="Century Gothic" panose="020B0502020202020204"/>
                        </a:rPr>
                        <a:t> and year</a:t>
                      </a:r>
                    </a:p>
                  </a:txBody>
                  <a:tcPr marL="182900" marR="182900" marT="68588" marB="68588">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265991"/>
                    </a:solidFill>
                  </a:tcPr>
                </a:tc>
                <a:tc>
                  <a:txBody>
                    <a:bodyPr/>
                    <a:lstStyle/>
                    <a:p>
                      <a:pPr marL="0" marR="0" lvl="0" indent="0" algn="l" rtl="0">
                        <a:lnSpc>
                          <a:spcPct val="100000"/>
                        </a:lnSpc>
                        <a:spcBef>
                          <a:spcPts val="0"/>
                        </a:spcBef>
                        <a:spcAft>
                          <a:spcPts val="0"/>
                        </a:spcAft>
                        <a:buClr>
                          <a:srgbClr val="FFFFFF"/>
                        </a:buClr>
                        <a:buSzPts val="1800"/>
                        <a:buFont typeface="Century Gothic" panose="020B0502020202020204"/>
                        <a:buNone/>
                      </a:pPr>
                      <a:r>
                        <a:rPr lang="en-US" sz="2700" b="1"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rPr>
                        <a:t>Technology/ Design</a:t>
                      </a:r>
                    </a:p>
                  </a:txBody>
                  <a:tcPr marL="182900" marR="182900" marT="68588" marB="68588">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265991"/>
                    </a:solidFill>
                  </a:tcPr>
                </a:tc>
                <a:tc>
                  <a:txBody>
                    <a:bodyPr/>
                    <a:lstStyle/>
                    <a:p>
                      <a:pPr marL="0" marR="0" lvl="0" indent="0" algn="l" rtl="0">
                        <a:lnSpc>
                          <a:spcPct val="100000"/>
                        </a:lnSpc>
                        <a:spcBef>
                          <a:spcPts val="0"/>
                        </a:spcBef>
                        <a:spcAft>
                          <a:spcPts val="0"/>
                        </a:spcAft>
                        <a:buClr>
                          <a:srgbClr val="FFFFFF"/>
                        </a:buClr>
                        <a:buSzPts val="1800"/>
                        <a:buFont typeface="Century Gothic" panose="020B0502020202020204"/>
                        <a:buNone/>
                      </a:pPr>
                      <a:r>
                        <a:rPr lang="en-US" sz="2700" b="1"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rPr>
                        <a:t>Results shared by author</a:t>
                      </a:r>
                    </a:p>
                  </a:txBody>
                  <a:tcPr marL="182900" marR="182900" marT="68588" marB="68588">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265991"/>
                    </a:solidFill>
                  </a:tcPr>
                </a:tc>
                <a:tc>
                  <a:txBody>
                    <a:bodyPr/>
                    <a:lstStyle/>
                    <a:p>
                      <a:pPr marL="0" marR="0" lvl="0" indent="0" algn="l" rtl="0">
                        <a:lnSpc>
                          <a:spcPct val="100000"/>
                        </a:lnSpc>
                        <a:spcBef>
                          <a:spcPts val="0"/>
                        </a:spcBef>
                        <a:spcAft>
                          <a:spcPts val="0"/>
                        </a:spcAft>
                        <a:buClr>
                          <a:srgbClr val="FFFFFF"/>
                        </a:buClr>
                        <a:buSzPts val="1800"/>
                        <a:buFont typeface="Century Gothic" panose="020B0502020202020204"/>
                        <a:buNone/>
                      </a:pPr>
                      <a:r>
                        <a:rPr lang="en-US" sz="2700" b="1"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rPr>
                        <a:t>What you infer</a:t>
                      </a:r>
                    </a:p>
                  </a:txBody>
                  <a:tcPr marL="182900" marR="182900" marT="68588" marB="68588">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265991"/>
                    </a:solidFill>
                  </a:tcPr>
                </a:tc>
                <a:extLst>
                  <a:ext uri="{0D108BD9-81ED-4DB2-BD59-A6C34878D82A}">
                    <a16:rowId xmlns:a16="http://schemas.microsoft.com/office/drawing/2014/main" xmlns="" val="10000"/>
                  </a:ext>
                </a:extLst>
              </a:tr>
              <a:tr h="4251975">
                <a:tc>
                  <a:txBody>
                    <a:bodyPr/>
                    <a:lstStyle/>
                    <a:p>
                      <a:pPr marL="0" lvl="0" indent="0" algn="l" rtl="0">
                        <a:spcBef>
                          <a:spcPts val="0"/>
                        </a:spcBef>
                        <a:spcAft>
                          <a:spcPts val="0"/>
                        </a:spcAft>
                        <a:buNone/>
                      </a:pPr>
                      <a:r>
                        <a:rPr lang="en-IN" sz="2700" dirty="0" err="1">
                          <a:solidFill>
                            <a:srgbClr val="404040"/>
                          </a:solidFill>
                          <a:latin typeface="Calibri" panose="020F0502020204030204"/>
                          <a:ea typeface="Calibri" panose="020F0502020204030204"/>
                          <a:cs typeface="Calibri" panose="020F0502020204030204"/>
                          <a:sym typeface="Calibri" panose="020F0502020204030204"/>
                        </a:rPr>
                        <a:t>DR.R.Palson</a:t>
                      </a:r>
                      <a:r>
                        <a:rPr lang="en-IN" sz="2700" baseline="0" dirty="0">
                          <a:solidFill>
                            <a:srgbClr val="404040"/>
                          </a:solidFill>
                          <a:latin typeface="Calibri" panose="020F0502020204030204"/>
                          <a:ea typeface="Calibri" panose="020F0502020204030204"/>
                          <a:cs typeface="Calibri" panose="020F0502020204030204"/>
                          <a:sym typeface="Calibri" panose="020F0502020204030204"/>
                        </a:rPr>
                        <a:t> Kennedy</a:t>
                      </a:r>
                    </a:p>
                    <a:p>
                      <a:pPr marL="0" lvl="0" indent="0" algn="l" rtl="0">
                        <a:spcBef>
                          <a:spcPts val="0"/>
                        </a:spcBef>
                        <a:spcAft>
                          <a:spcPts val="0"/>
                        </a:spcAft>
                        <a:buNone/>
                      </a:pPr>
                      <a:r>
                        <a:rPr lang="en-IN" sz="2700" baseline="0" dirty="0" err="1">
                          <a:solidFill>
                            <a:srgbClr val="404040"/>
                          </a:solidFill>
                          <a:latin typeface="Calibri" panose="020F0502020204030204"/>
                          <a:ea typeface="Calibri" panose="020F0502020204030204"/>
                          <a:cs typeface="Calibri" panose="020F0502020204030204"/>
                          <a:sym typeface="Calibri" panose="020F0502020204030204"/>
                        </a:rPr>
                        <a:t>Nitesh</a:t>
                      </a:r>
                      <a:r>
                        <a:rPr lang="en-IN" sz="2700" baseline="0" dirty="0">
                          <a:solidFill>
                            <a:srgbClr val="404040"/>
                          </a:solidFill>
                          <a:latin typeface="Calibri" panose="020F0502020204030204"/>
                          <a:ea typeface="Calibri" panose="020F0502020204030204"/>
                          <a:cs typeface="Calibri" panose="020F0502020204030204"/>
                          <a:sym typeface="Calibri" panose="020F0502020204030204"/>
                        </a:rPr>
                        <a:t> Kumar</a:t>
                      </a:r>
                    </a:p>
                    <a:p>
                      <a:pPr marL="0" lvl="0" indent="0" algn="l" rtl="0">
                        <a:spcBef>
                          <a:spcPts val="0"/>
                        </a:spcBef>
                        <a:spcAft>
                          <a:spcPts val="0"/>
                        </a:spcAft>
                        <a:buNone/>
                      </a:pPr>
                      <a:r>
                        <a:rPr lang="en-IN" sz="2700" baseline="0" dirty="0" err="1">
                          <a:solidFill>
                            <a:srgbClr val="404040"/>
                          </a:solidFill>
                          <a:latin typeface="Calibri" panose="020F0502020204030204"/>
                          <a:ea typeface="Calibri" panose="020F0502020204030204"/>
                          <a:cs typeface="Calibri" panose="020F0502020204030204"/>
                          <a:sym typeface="Calibri" panose="020F0502020204030204"/>
                        </a:rPr>
                        <a:t>Vinod</a:t>
                      </a:r>
                      <a:r>
                        <a:rPr lang="en-IN" sz="2700" baseline="0" dirty="0">
                          <a:solidFill>
                            <a:srgbClr val="404040"/>
                          </a:solidFill>
                          <a:latin typeface="Calibri" panose="020F0502020204030204"/>
                          <a:ea typeface="Calibri" panose="020F0502020204030204"/>
                          <a:cs typeface="Calibri" panose="020F0502020204030204"/>
                          <a:sym typeface="Calibri" panose="020F0502020204030204"/>
                        </a:rPr>
                        <a:t> Kumar</a:t>
                      </a:r>
                    </a:p>
                    <a:p>
                      <a:pPr marL="0" lvl="0" indent="0" algn="l" rtl="0">
                        <a:spcBef>
                          <a:spcPts val="0"/>
                        </a:spcBef>
                        <a:spcAft>
                          <a:spcPts val="0"/>
                        </a:spcAft>
                        <a:buNone/>
                      </a:pPr>
                      <a:endParaRPr lang="en-IN" sz="2700" baseline="0" dirty="0">
                        <a:solidFill>
                          <a:srgbClr val="40404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lang="en-IN" sz="2700" baseline="0" dirty="0">
                        <a:solidFill>
                          <a:srgbClr val="40404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lang="en-IN" sz="2700" baseline="0" dirty="0">
                        <a:solidFill>
                          <a:srgbClr val="40404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IN" sz="2700" baseline="0" dirty="0">
                          <a:solidFill>
                            <a:srgbClr val="404040"/>
                          </a:solidFill>
                          <a:latin typeface="Calibri" panose="020F0502020204030204"/>
                          <a:ea typeface="Calibri" panose="020F0502020204030204"/>
                          <a:cs typeface="Calibri" panose="020F0502020204030204"/>
                          <a:sym typeface="Calibri" panose="020F0502020204030204"/>
                        </a:rPr>
                        <a:t>“Human Signature Verification using CNN with </a:t>
                      </a:r>
                      <a:r>
                        <a:rPr lang="en-IN" sz="2700" baseline="0" dirty="0" err="1">
                          <a:solidFill>
                            <a:srgbClr val="404040"/>
                          </a:solidFill>
                          <a:latin typeface="Calibri" panose="020F0502020204030204"/>
                          <a:ea typeface="Calibri" panose="020F0502020204030204"/>
                          <a:cs typeface="Calibri" panose="020F0502020204030204"/>
                          <a:sym typeface="Calibri" panose="020F0502020204030204"/>
                        </a:rPr>
                        <a:t>tesnsorflow</a:t>
                      </a:r>
                      <a:endParaRPr sz="2700" dirty="0">
                        <a:solidFill>
                          <a:srgbClr val="404040"/>
                        </a:solidFill>
                        <a:latin typeface="Calibri" panose="020F0502020204030204"/>
                        <a:ea typeface="Calibri" panose="020F0502020204030204"/>
                        <a:cs typeface="Calibri" panose="020F0502020204030204"/>
                        <a:sym typeface="Calibri" panose="020F0502020204030204"/>
                      </a:endParaRPr>
                    </a:p>
                  </a:txBody>
                  <a:tcPr marL="182900" marR="182900" marT="68588" marB="68588">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8EAEE"/>
                    </a:solidFill>
                  </a:tcPr>
                </a:tc>
                <a:tc>
                  <a:txBody>
                    <a:bodyPr/>
                    <a:lstStyle/>
                    <a:p>
                      <a:pPr marL="0" marR="0" lvl="0" indent="0" algn="l" rtl="0">
                        <a:spcBef>
                          <a:spcPts val="0"/>
                        </a:spcBef>
                        <a:spcAft>
                          <a:spcPts val="0"/>
                        </a:spcAft>
                        <a:buNone/>
                      </a:pPr>
                      <a:r>
                        <a:rPr lang="en-IN" sz="2700" dirty="0">
                          <a:solidFill>
                            <a:schemeClr val="dk1"/>
                          </a:solidFill>
                          <a:latin typeface="Calibri" panose="020F0502020204030204"/>
                          <a:ea typeface="Calibri" panose="020F0502020204030204"/>
                          <a:cs typeface="Calibri" panose="020F0502020204030204"/>
                          <a:sym typeface="Calibri" panose="020F0502020204030204"/>
                        </a:rPr>
                        <a:t>2022</a:t>
                      </a:r>
                      <a:r>
                        <a:rPr lang="en-IN" sz="2700" baseline="0" dirty="0">
                          <a:solidFill>
                            <a:schemeClr val="dk1"/>
                          </a:solidFill>
                          <a:latin typeface="Calibri" panose="020F0502020204030204"/>
                          <a:ea typeface="Calibri" panose="020F0502020204030204"/>
                          <a:cs typeface="Calibri" panose="020F0502020204030204"/>
                          <a:sym typeface="Calibri" panose="020F0502020204030204"/>
                        </a:rPr>
                        <a:t> IJCRT </a:t>
                      </a:r>
                    </a:p>
                    <a:p>
                      <a:pPr marL="0" marR="0" lvl="0" indent="0" algn="l" rtl="0">
                        <a:spcBef>
                          <a:spcPts val="0"/>
                        </a:spcBef>
                        <a:spcAft>
                          <a:spcPts val="0"/>
                        </a:spcAft>
                        <a:buNone/>
                      </a:pPr>
                      <a:r>
                        <a:rPr lang="en-IN" sz="2700" baseline="0" dirty="0">
                          <a:solidFill>
                            <a:schemeClr val="dk1"/>
                          </a:solidFill>
                          <a:latin typeface="Calibri" panose="020F0502020204030204"/>
                          <a:ea typeface="Calibri" panose="020F0502020204030204"/>
                          <a:cs typeface="Calibri" panose="020F0502020204030204"/>
                          <a:sym typeface="Calibri" panose="020F0502020204030204"/>
                        </a:rPr>
                        <a:t>International Journal Of Creative Research Thoughts</a:t>
                      </a:r>
                      <a:endParaRPr sz="2700" dirty="0">
                        <a:solidFill>
                          <a:schemeClr val="dk1"/>
                        </a:solidFill>
                        <a:latin typeface="Calibri" panose="020F0502020204030204"/>
                        <a:ea typeface="Calibri" panose="020F0502020204030204"/>
                        <a:cs typeface="Calibri" panose="020F0502020204030204"/>
                        <a:sym typeface="Calibri" panose="020F0502020204030204"/>
                      </a:endParaRPr>
                    </a:p>
                  </a:txBody>
                  <a:tcPr marL="182900" marR="182900" marT="68588" marB="68588">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8EAEE"/>
                    </a:solidFill>
                  </a:tcPr>
                </a:tc>
                <a:tc>
                  <a:txBody>
                    <a:bodyPr/>
                    <a:lstStyle/>
                    <a:p>
                      <a:pPr marL="0" marR="0" lvl="0" indent="0" algn="l" rtl="0">
                        <a:spcBef>
                          <a:spcPts val="0"/>
                        </a:spcBef>
                        <a:spcAft>
                          <a:spcPts val="0"/>
                        </a:spcAft>
                        <a:buNone/>
                      </a:pPr>
                      <a:r>
                        <a:rPr lang="en-IN" sz="2700" dirty="0">
                          <a:solidFill>
                            <a:schemeClr val="dk1"/>
                          </a:solidFill>
                          <a:latin typeface="Calibri" panose="020F0502020204030204"/>
                          <a:ea typeface="Calibri" panose="020F0502020204030204"/>
                          <a:cs typeface="Calibri" panose="020F0502020204030204"/>
                          <a:sym typeface="Calibri" panose="020F0502020204030204"/>
                        </a:rPr>
                        <a:t>CNN</a:t>
                      </a:r>
                      <a:endParaRPr sz="2700" dirty="0">
                        <a:solidFill>
                          <a:schemeClr val="dk1"/>
                        </a:solidFill>
                        <a:latin typeface="Calibri" panose="020F0502020204030204"/>
                        <a:ea typeface="Calibri" panose="020F0502020204030204"/>
                        <a:cs typeface="Calibri" panose="020F0502020204030204"/>
                        <a:sym typeface="Calibri" panose="020F0502020204030204"/>
                      </a:endParaRPr>
                    </a:p>
                  </a:txBody>
                  <a:tcPr marL="182900" marR="182900" marT="68588" marB="68588">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8EAEE"/>
                    </a:solidFill>
                  </a:tcPr>
                </a:tc>
                <a:tc>
                  <a:txBody>
                    <a:bodyPr/>
                    <a:lstStyle/>
                    <a:p>
                      <a:pPr marL="0" marR="0" lvl="0" indent="0" algn="l" rtl="0">
                        <a:spcBef>
                          <a:spcPts val="0"/>
                        </a:spcBef>
                        <a:spcAft>
                          <a:spcPts val="0"/>
                        </a:spcAft>
                        <a:buNone/>
                      </a:pPr>
                      <a:r>
                        <a:rPr lang="en-IN" sz="2700" dirty="0">
                          <a:solidFill>
                            <a:schemeClr val="dk1"/>
                          </a:solidFill>
                          <a:latin typeface="Calibri" panose="020F0502020204030204"/>
                          <a:ea typeface="Calibri" panose="020F0502020204030204"/>
                          <a:cs typeface="Calibri" panose="020F0502020204030204"/>
                          <a:sym typeface="Calibri" panose="020F0502020204030204"/>
                        </a:rPr>
                        <a:t>To identify a genuine or a fake signature</a:t>
                      </a:r>
                      <a:endParaRPr sz="2700" dirty="0">
                        <a:solidFill>
                          <a:schemeClr val="dk1"/>
                        </a:solidFill>
                        <a:latin typeface="Calibri" panose="020F0502020204030204"/>
                        <a:ea typeface="Calibri" panose="020F0502020204030204"/>
                        <a:cs typeface="Calibri" panose="020F0502020204030204"/>
                        <a:sym typeface="Calibri" panose="020F0502020204030204"/>
                      </a:endParaRPr>
                    </a:p>
                  </a:txBody>
                  <a:tcPr marL="182900" marR="182900" marT="68588" marB="68588">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8EAEE"/>
                    </a:solidFill>
                  </a:tcPr>
                </a:tc>
                <a:tc>
                  <a:txBody>
                    <a:bodyPr/>
                    <a:lstStyle/>
                    <a:p>
                      <a:pPr marL="0" marR="0" lvl="0" indent="0" algn="l" rtl="0">
                        <a:spcBef>
                          <a:spcPts val="0"/>
                        </a:spcBef>
                        <a:spcAft>
                          <a:spcPts val="0"/>
                        </a:spcAft>
                        <a:buNone/>
                      </a:pPr>
                      <a:r>
                        <a:rPr lang="en-IN" sz="2700" dirty="0">
                          <a:solidFill>
                            <a:schemeClr val="dk1"/>
                          </a:solidFill>
                          <a:latin typeface="Calibri" panose="020F0502020204030204"/>
                          <a:ea typeface="Calibri" panose="020F0502020204030204"/>
                          <a:cs typeface="Calibri" panose="020F0502020204030204"/>
                          <a:sym typeface="Calibri" panose="020F0502020204030204"/>
                        </a:rPr>
                        <a:t>Signature</a:t>
                      </a:r>
                      <a:r>
                        <a:rPr lang="en-IN" sz="2700" baseline="0" dirty="0">
                          <a:solidFill>
                            <a:schemeClr val="dk1"/>
                          </a:solidFill>
                          <a:latin typeface="Calibri" panose="020F0502020204030204"/>
                          <a:ea typeface="Calibri" panose="020F0502020204030204"/>
                          <a:cs typeface="Calibri" panose="020F0502020204030204"/>
                          <a:sym typeface="Calibri" panose="020F0502020204030204"/>
                        </a:rPr>
                        <a:t> has unique feature and can be classified using the neural technology.</a:t>
                      </a:r>
                      <a:endParaRPr sz="2700" dirty="0">
                        <a:solidFill>
                          <a:schemeClr val="dk1"/>
                        </a:solidFill>
                        <a:latin typeface="Calibri" panose="020F0502020204030204"/>
                        <a:ea typeface="Calibri" panose="020F0502020204030204"/>
                        <a:cs typeface="Calibri" panose="020F0502020204030204"/>
                        <a:sym typeface="Calibri" panose="020F0502020204030204"/>
                      </a:endParaRPr>
                    </a:p>
                  </a:txBody>
                  <a:tcPr marL="182900" marR="182900" marT="68588" marB="68588">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8EAEE"/>
                    </a:solidFill>
                  </a:tcPr>
                </a:tc>
                <a:extLst>
                  <a:ext uri="{0D108BD9-81ED-4DB2-BD59-A6C34878D82A}">
                    <a16:rowId xmlns:a16="http://schemas.microsoft.com/office/drawing/2014/main" xmlns="" val="10001"/>
                  </a:ext>
                </a:extLst>
              </a:tr>
            </a:tbl>
          </a:graphicData>
        </a:graphic>
      </p:graphicFrame>
    </p:spTree>
  </p:cSld>
  <p:clrMapOvr>
    <a:masterClrMapping/>
  </p:clrMapOvr>
  <p:transition spd="med">
    <p:wedg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13338789" y="9236393"/>
            <a:ext cx="8757453" cy="7571877"/>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1964531" y="-4336231"/>
            <a:ext cx="7666059" cy="6631969"/>
          </a:xfrm>
          <a:prstGeom prst="rect">
            <a:avLst/>
          </a:prstGeom>
        </p:spPr>
      </p:pic>
      <p:sp>
        <p:nvSpPr>
          <p:cNvPr id="7" name="TextBox 7"/>
          <p:cNvSpPr txBox="1"/>
          <p:nvPr/>
        </p:nvSpPr>
        <p:spPr>
          <a:xfrm>
            <a:off x="16710989" y="9610567"/>
            <a:ext cx="548311" cy="283210"/>
          </a:xfrm>
          <a:prstGeom prst="rect">
            <a:avLst/>
          </a:prstGeom>
        </p:spPr>
        <p:txBody>
          <a:bodyPr lIns="0" tIns="0" rIns="0" bIns="0" rtlCol="0" anchor="t">
            <a:spAutoFit/>
          </a:bodyPr>
          <a:lstStyle/>
          <a:p>
            <a:pPr marL="0" lvl="0" indent="0" algn="r">
              <a:lnSpc>
                <a:spcPts val="2210"/>
              </a:lnSpc>
              <a:spcBef>
                <a:spcPct val="0"/>
              </a:spcBef>
            </a:pPr>
            <a:endParaRPr lang="en-US" sz="1700">
              <a:solidFill>
                <a:srgbClr val="1B4444"/>
              </a:solidFill>
              <a:latin typeface="Montserrat Classic Bold" panose="00000800000000000000"/>
            </a:endParaRPr>
          </a:p>
        </p:txBody>
      </p:sp>
      <p:grpSp>
        <p:nvGrpSpPr>
          <p:cNvPr id="8" name="Group 8"/>
          <p:cNvGrpSpPr/>
          <p:nvPr/>
        </p:nvGrpSpPr>
        <p:grpSpPr>
          <a:xfrm>
            <a:off x="1028700" y="2352887"/>
            <a:ext cx="16470794" cy="4103333"/>
            <a:chOff x="0" y="76200"/>
            <a:chExt cx="21961059" cy="5471110"/>
          </a:xfrm>
        </p:grpSpPr>
        <p:sp>
          <p:nvSpPr>
            <p:cNvPr id="9" name="TextBox 9"/>
            <p:cNvSpPr txBox="1"/>
            <p:nvPr/>
          </p:nvSpPr>
          <p:spPr>
            <a:xfrm>
              <a:off x="0" y="2469545"/>
              <a:ext cx="21961059" cy="3077765"/>
            </a:xfrm>
            <a:prstGeom prst="rect">
              <a:avLst/>
            </a:prstGeom>
          </p:spPr>
          <p:txBody>
            <a:bodyPr lIns="0" tIns="0" rIns="0" bIns="0" rtlCol="0" anchor="t">
              <a:spAutoFit/>
            </a:bodyPr>
            <a:lstStyle/>
            <a:p>
              <a:pPr>
                <a:lnSpc>
                  <a:spcPts val="4525"/>
                </a:lnSpc>
              </a:pPr>
              <a:endParaRPr lang="en-IN" sz="3600" dirty="0"/>
            </a:p>
            <a:p>
              <a:pPr>
                <a:lnSpc>
                  <a:spcPts val="4525"/>
                </a:lnSpc>
              </a:pPr>
              <a:endParaRPr lang="en-GB" sz="3600" dirty="0"/>
            </a:p>
            <a:p>
              <a:pPr>
                <a:lnSpc>
                  <a:spcPts val="4525"/>
                </a:lnSpc>
              </a:pPr>
              <a:endParaRPr lang="en-GB" sz="3600" dirty="0"/>
            </a:p>
            <a:p>
              <a:pPr>
                <a:lnSpc>
                  <a:spcPts val="4525"/>
                </a:lnSpc>
              </a:pPr>
              <a:endParaRPr lang="en-US" sz="3230" dirty="0">
                <a:solidFill>
                  <a:srgbClr val="0000EE"/>
                </a:solidFill>
                <a:latin typeface="Arimo" panose="020B0604020202020204"/>
                <a:hlinkClick r:id="rId6" tooltip="https://www.researchgate.net/publication/351322176_A_Review_-_Signature_Verification_System_Using_Deep_Learning_A_Challenging_Problem"/>
              </a:endParaRPr>
            </a:p>
          </p:txBody>
        </p:sp>
        <p:sp>
          <p:nvSpPr>
            <p:cNvPr id="10" name="TextBox 10"/>
            <p:cNvSpPr txBox="1"/>
            <p:nvPr/>
          </p:nvSpPr>
          <p:spPr>
            <a:xfrm>
              <a:off x="0" y="76200"/>
              <a:ext cx="21961059" cy="1312496"/>
            </a:xfrm>
            <a:prstGeom prst="rect">
              <a:avLst/>
            </a:prstGeom>
          </p:spPr>
          <p:txBody>
            <a:bodyPr lIns="0" tIns="0" rIns="0" bIns="0" rtlCol="0" anchor="t">
              <a:spAutoFit/>
            </a:bodyPr>
            <a:lstStyle/>
            <a:p>
              <a:pPr marL="0" lvl="0" indent="0" algn="l">
                <a:lnSpc>
                  <a:spcPts val="9240"/>
                </a:lnSpc>
                <a:spcBef>
                  <a:spcPct val="0"/>
                </a:spcBef>
              </a:pPr>
              <a:r>
                <a:rPr lang="en-US" sz="4000" dirty="0">
                  <a:solidFill>
                    <a:srgbClr val="1B4444"/>
                  </a:solidFill>
                  <a:latin typeface="Montserrat Classic Bold" panose="00000800000000000000"/>
                </a:rPr>
                <a:t>CONCLUSION</a:t>
              </a:r>
            </a:p>
          </p:txBody>
        </p:sp>
      </p:grpSp>
      <p:sp>
        <p:nvSpPr>
          <p:cNvPr id="12" name="Rectangle 11"/>
          <p:cNvSpPr/>
          <p:nvPr/>
        </p:nvSpPr>
        <p:spPr>
          <a:xfrm>
            <a:off x="1371600" y="4000500"/>
            <a:ext cx="14859000" cy="2308324"/>
          </a:xfrm>
          <a:prstGeom prst="rect">
            <a:avLst/>
          </a:prstGeom>
        </p:spPr>
        <p:txBody>
          <a:bodyPr wrap="square">
            <a:spAutoFit/>
          </a:bodyPr>
          <a:lstStyle/>
          <a:p>
            <a:pPr algn="just"/>
            <a:r>
              <a:rPr lang="en-GB" sz="2400" dirty="0"/>
              <a:t>Signature classification using Convolutional Neural Networks (CNN) is an effective approach that can significantly reduce processing time. By leveraging the power of CNNs, which excel in capturing spatial patterns in images, the classification process becomes more efficient and accurate. </a:t>
            </a:r>
          </a:p>
          <a:p>
            <a:pPr algn="just"/>
            <a:endParaRPr lang="en-GB" sz="2400" dirty="0"/>
          </a:p>
          <a:p>
            <a:pPr algn="just"/>
            <a:r>
              <a:rPr lang="en-GB" sz="2400" dirty="0"/>
              <a:t>Overall, signature classification using CNNs is a powerful solution that provides both accuracy and efficiency, making it an excellent choice for reducing processing time in signature-related tasks. </a:t>
            </a:r>
          </a:p>
        </p:txBody>
      </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16710989" y="9610567"/>
            <a:ext cx="548311" cy="273685"/>
          </a:xfrm>
          <a:prstGeom prst="rect">
            <a:avLst/>
          </a:prstGeom>
        </p:spPr>
        <p:txBody>
          <a:bodyPr lIns="0" tIns="0" rIns="0" bIns="0" rtlCol="0" anchor="t">
            <a:spAutoFit/>
          </a:bodyPr>
          <a:lstStyle/>
          <a:p>
            <a:pPr marL="0" lvl="0" indent="0" algn="r">
              <a:lnSpc>
                <a:spcPts val="2210"/>
              </a:lnSpc>
              <a:spcBef>
                <a:spcPct val="0"/>
              </a:spcBef>
            </a:pPr>
            <a:r>
              <a:rPr lang="en-US" sz="1700">
                <a:solidFill>
                  <a:srgbClr val="1B4444"/>
                </a:solidFill>
                <a:latin typeface="Montserrat Classic Bold" panose="00000800000000000000"/>
              </a:rPr>
              <a:t>03</a:t>
            </a:r>
          </a:p>
        </p:txBody>
      </p:sp>
      <p:grpSp>
        <p:nvGrpSpPr>
          <p:cNvPr id="7" name="Group 7"/>
          <p:cNvGrpSpPr/>
          <p:nvPr/>
        </p:nvGrpSpPr>
        <p:grpSpPr>
          <a:xfrm>
            <a:off x="620827" y="1085850"/>
            <a:ext cx="17046346" cy="2156660"/>
            <a:chOff x="0" y="76200"/>
            <a:chExt cx="22728462" cy="2875546"/>
          </a:xfrm>
        </p:grpSpPr>
        <p:sp>
          <p:nvSpPr>
            <p:cNvPr id="8" name="TextBox 8"/>
            <p:cNvSpPr txBox="1"/>
            <p:nvPr/>
          </p:nvSpPr>
          <p:spPr>
            <a:xfrm>
              <a:off x="0" y="2408862"/>
              <a:ext cx="22728462" cy="542884"/>
            </a:xfrm>
            <a:prstGeom prst="rect">
              <a:avLst/>
            </a:prstGeom>
          </p:spPr>
          <p:txBody>
            <a:bodyPr lIns="0" tIns="0" rIns="0" bIns="0" rtlCol="0" anchor="t">
              <a:spAutoFit/>
            </a:bodyPr>
            <a:lstStyle/>
            <a:p>
              <a:pPr>
                <a:lnSpc>
                  <a:spcPts val="3575"/>
                </a:lnSpc>
              </a:pPr>
              <a:endParaRPr dirty="0"/>
            </a:p>
          </p:txBody>
        </p:sp>
        <p:sp>
          <p:nvSpPr>
            <p:cNvPr id="9" name="TextBox 9"/>
            <p:cNvSpPr txBox="1"/>
            <p:nvPr/>
          </p:nvSpPr>
          <p:spPr>
            <a:xfrm>
              <a:off x="0" y="76200"/>
              <a:ext cx="22728462" cy="1286848"/>
            </a:xfrm>
            <a:prstGeom prst="rect">
              <a:avLst/>
            </a:prstGeom>
          </p:spPr>
          <p:txBody>
            <a:bodyPr lIns="0" tIns="0" rIns="0" bIns="0" rtlCol="0" anchor="t">
              <a:spAutoFit/>
            </a:bodyPr>
            <a:lstStyle/>
            <a:p>
              <a:pPr marL="0" lvl="0" indent="0" algn="l">
                <a:lnSpc>
                  <a:spcPts val="8990"/>
                </a:lnSpc>
                <a:spcBef>
                  <a:spcPct val="0"/>
                </a:spcBef>
              </a:pPr>
              <a:r>
                <a:rPr lang="en-US" sz="4000" dirty="0">
                  <a:solidFill>
                    <a:srgbClr val="1B4444"/>
                  </a:solidFill>
                  <a:latin typeface="Montserrat Classic Bold" panose="00000800000000000000"/>
                </a:rPr>
                <a:t>ABSTARCT</a:t>
              </a:r>
            </a:p>
          </p:txBody>
        </p:sp>
      </p:grpSp>
      <p:pic>
        <p:nvPicPr>
          <p:cNvPr id="10" name="Picture 5"/>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13334979" y="9236393"/>
            <a:ext cx="8757453" cy="7571877"/>
          </a:xfrm>
          <a:prstGeom prst="rect">
            <a:avLst/>
          </a:prstGeom>
        </p:spPr>
      </p:pic>
      <p:sp>
        <p:nvSpPr>
          <p:cNvPr id="11" name="Rectangle 10"/>
          <p:cNvSpPr/>
          <p:nvPr/>
        </p:nvSpPr>
        <p:spPr>
          <a:xfrm>
            <a:off x="762000" y="2933700"/>
            <a:ext cx="12954000" cy="5539978"/>
          </a:xfrm>
          <a:prstGeom prst="rect">
            <a:avLst/>
          </a:prstGeom>
        </p:spPr>
        <p:txBody>
          <a:bodyPr wrap="square">
            <a:spAutoFit/>
          </a:bodyPr>
          <a:lstStyle/>
          <a:p>
            <a:pPr algn="just">
              <a:buFont typeface="Arial" pitchFamily="34" charset="0"/>
              <a:buChar char="•"/>
            </a:pPr>
            <a:r>
              <a:rPr lang="en-GB" sz="2400" dirty="0"/>
              <a:t>Signature classification has traditionally relied on manual comparison of signatures with genuine samples, a process prone to human error and time-consuming. This study presents a novel approach to automate the classification process using machine learning techniques and neural networks. A signature dataset is utilized to develop a predictive model, enabling faster and more accurate classification </a:t>
            </a:r>
          </a:p>
          <a:p>
            <a:pPr algn="just">
              <a:buFont typeface="Arial" pitchFamily="34" charset="0"/>
              <a:buChar char="•"/>
            </a:pPr>
            <a:endParaRPr lang="en-IN" sz="2400" dirty="0"/>
          </a:p>
          <a:p>
            <a:pPr algn="just">
              <a:buFont typeface="Arial" pitchFamily="34" charset="0"/>
              <a:buChar char="•"/>
            </a:pPr>
            <a:r>
              <a:rPr lang="en-GB" sz="2400" dirty="0"/>
              <a:t>Transfer learning is applied by leveraging pre-trained </a:t>
            </a:r>
            <a:r>
              <a:rPr lang="en-GB" sz="2400" dirty="0" err="1"/>
              <a:t>convolutional</a:t>
            </a:r>
            <a:r>
              <a:rPr lang="en-GB" sz="2400" dirty="0"/>
              <a:t> neural networks (CNNs) such as Xception and VGG16. These models were compared to assess their performance in signature classification. Xception emerged as the top-performing architecture, achieving an outstanding accuracy of 97%. </a:t>
            </a:r>
          </a:p>
          <a:p>
            <a:pPr algn="just">
              <a:buFont typeface="Arial" pitchFamily="34" charset="0"/>
              <a:buChar char="•"/>
            </a:pPr>
            <a:endParaRPr lang="en-IN" sz="2400" dirty="0"/>
          </a:p>
          <a:p>
            <a:pPr algn="just">
              <a:buFont typeface="Arial" pitchFamily="34" charset="0"/>
              <a:buChar char="•"/>
            </a:pPr>
            <a:r>
              <a:rPr lang="en-GB" sz="2400" dirty="0"/>
              <a:t>The automation of signature classification through machine learning offers several advantages over manual methods. It reduces the time required for analysis, eliminates human error, and enhances overall accuracy. </a:t>
            </a:r>
          </a:p>
          <a:p>
            <a:pPr algn="just"/>
            <a:endParaRPr lang="en-GB" dirty="0"/>
          </a:p>
        </p:txBody>
      </p:sp>
    </p:spTree>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13338789" y="9236393"/>
            <a:ext cx="8757453" cy="7571877"/>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1964531" y="-4336231"/>
            <a:ext cx="7666059" cy="6631969"/>
          </a:xfrm>
          <a:prstGeom prst="rect">
            <a:avLst/>
          </a:prstGeom>
        </p:spPr>
      </p:pic>
      <p:sp>
        <p:nvSpPr>
          <p:cNvPr id="7" name="TextBox 7"/>
          <p:cNvSpPr txBox="1"/>
          <p:nvPr/>
        </p:nvSpPr>
        <p:spPr>
          <a:xfrm>
            <a:off x="16710989" y="9610567"/>
            <a:ext cx="548311" cy="283210"/>
          </a:xfrm>
          <a:prstGeom prst="rect">
            <a:avLst/>
          </a:prstGeom>
        </p:spPr>
        <p:txBody>
          <a:bodyPr lIns="0" tIns="0" rIns="0" bIns="0" rtlCol="0" anchor="t">
            <a:spAutoFit/>
          </a:bodyPr>
          <a:lstStyle/>
          <a:p>
            <a:pPr marL="0" lvl="0" indent="0" algn="r">
              <a:lnSpc>
                <a:spcPts val="2210"/>
              </a:lnSpc>
              <a:spcBef>
                <a:spcPct val="0"/>
              </a:spcBef>
            </a:pPr>
            <a:endParaRPr lang="en-US" sz="1700">
              <a:solidFill>
                <a:srgbClr val="1B4444"/>
              </a:solidFill>
              <a:latin typeface="Montserrat Classic Bold" panose="00000800000000000000"/>
            </a:endParaRPr>
          </a:p>
        </p:txBody>
      </p:sp>
      <p:grpSp>
        <p:nvGrpSpPr>
          <p:cNvPr id="8" name="Group 8"/>
          <p:cNvGrpSpPr/>
          <p:nvPr/>
        </p:nvGrpSpPr>
        <p:grpSpPr>
          <a:xfrm>
            <a:off x="1028700" y="2352887"/>
            <a:ext cx="16470794" cy="4103333"/>
            <a:chOff x="0" y="76200"/>
            <a:chExt cx="21961059" cy="5471110"/>
          </a:xfrm>
        </p:grpSpPr>
        <p:sp>
          <p:nvSpPr>
            <p:cNvPr id="9" name="TextBox 9"/>
            <p:cNvSpPr txBox="1"/>
            <p:nvPr/>
          </p:nvSpPr>
          <p:spPr>
            <a:xfrm>
              <a:off x="0" y="2469545"/>
              <a:ext cx="21961059" cy="3077765"/>
            </a:xfrm>
            <a:prstGeom prst="rect">
              <a:avLst/>
            </a:prstGeom>
          </p:spPr>
          <p:txBody>
            <a:bodyPr lIns="0" tIns="0" rIns="0" bIns="0" rtlCol="0" anchor="t">
              <a:spAutoFit/>
            </a:bodyPr>
            <a:lstStyle/>
            <a:p>
              <a:pPr>
                <a:lnSpc>
                  <a:spcPts val="4525"/>
                </a:lnSpc>
              </a:pPr>
              <a:endParaRPr lang="en-IN" sz="3600" dirty="0"/>
            </a:p>
            <a:p>
              <a:pPr>
                <a:lnSpc>
                  <a:spcPts val="4525"/>
                </a:lnSpc>
              </a:pPr>
              <a:endParaRPr lang="en-GB" sz="3600" dirty="0"/>
            </a:p>
            <a:p>
              <a:pPr>
                <a:lnSpc>
                  <a:spcPts val="4525"/>
                </a:lnSpc>
              </a:pPr>
              <a:endParaRPr lang="en-GB" sz="3600" dirty="0"/>
            </a:p>
            <a:p>
              <a:pPr>
                <a:lnSpc>
                  <a:spcPts val="4525"/>
                </a:lnSpc>
              </a:pPr>
              <a:endParaRPr lang="en-US" sz="3230" dirty="0">
                <a:solidFill>
                  <a:srgbClr val="0000EE"/>
                </a:solidFill>
                <a:latin typeface="Arimo" panose="020B0604020202020204"/>
                <a:hlinkClick r:id="rId6" tooltip="https://www.researchgate.net/publication/351322176_A_Review_-_Signature_Verification_System_Using_Deep_Learning_A_Challenging_Problem"/>
              </a:endParaRPr>
            </a:p>
          </p:txBody>
        </p:sp>
        <p:sp>
          <p:nvSpPr>
            <p:cNvPr id="10" name="TextBox 10"/>
            <p:cNvSpPr txBox="1"/>
            <p:nvPr/>
          </p:nvSpPr>
          <p:spPr>
            <a:xfrm>
              <a:off x="0" y="76200"/>
              <a:ext cx="21961059" cy="1312496"/>
            </a:xfrm>
            <a:prstGeom prst="rect">
              <a:avLst/>
            </a:prstGeom>
          </p:spPr>
          <p:txBody>
            <a:bodyPr lIns="0" tIns="0" rIns="0" bIns="0" rtlCol="0" anchor="t">
              <a:spAutoFit/>
            </a:bodyPr>
            <a:lstStyle/>
            <a:p>
              <a:pPr marL="0" lvl="0" indent="0" algn="l">
                <a:lnSpc>
                  <a:spcPts val="9240"/>
                </a:lnSpc>
                <a:spcBef>
                  <a:spcPct val="0"/>
                </a:spcBef>
              </a:pPr>
              <a:r>
                <a:rPr lang="en-US" sz="4000" dirty="0">
                  <a:solidFill>
                    <a:srgbClr val="1B4444"/>
                  </a:solidFill>
                  <a:latin typeface="Montserrat Classic Bold" panose="00000800000000000000"/>
                </a:rPr>
                <a:t>REFRENCES</a:t>
              </a:r>
            </a:p>
          </p:txBody>
        </p:sp>
      </p:grpSp>
      <p:sp>
        <p:nvSpPr>
          <p:cNvPr id="12" name="Rectangle 11"/>
          <p:cNvSpPr/>
          <p:nvPr/>
        </p:nvSpPr>
        <p:spPr>
          <a:xfrm>
            <a:off x="1524000" y="3848100"/>
            <a:ext cx="14859000" cy="5262979"/>
          </a:xfrm>
          <a:prstGeom prst="rect">
            <a:avLst/>
          </a:prstGeom>
        </p:spPr>
        <p:txBody>
          <a:bodyPr wrap="square">
            <a:spAutoFit/>
          </a:bodyPr>
          <a:lstStyle/>
          <a:p>
            <a:pPr algn="just"/>
            <a:endParaRPr lang="en-GB" sz="2400" dirty="0"/>
          </a:p>
          <a:p>
            <a:pPr marL="457200" indent="-457200" algn="just">
              <a:buFont typeface="+mj-lt"/>
              <a:buAutoNum type="arabicPeriod"/>
            </a:pPr>
            <a:r>
              <a:rPr lang="en-GB" sz="2400" dirty="0"/>
              <a:t>A. </a:t>
            </a:r>
            <a:r>
              <a:rPr lang="en-GB" sz="2400" dirty="0" err="1"/>
              <a:t>Karouni</a:t>
            </a:r>
            <a:r>
              <a:rPr lang="en-GB" sz="2400" dirty="0"/>
              <a:t>, B. </a:t>
            </a:r>
            <a:r>
              <a:rPr lang="en-GB" sz="2400" dirty="0" err="1"/>
              <a:t>Daya</a:t>
            </a:r>
            <a:r>
              <a:rPr lang="en-GB" sz="2400" dirty="0"/>
              <a:t>, and S. </a:t>
            </a:r>
            <a:r>
              <a:rPr lang="en-GB" sz="2400" dirty="0" err="1"/>
              <a:t>Bahlak</a:t>
            </a:r>
            <a:r>
              <a:rPr lang="en-GB" sz="2400" dirty="0"/>
              <a:t>, “Offline signature recognition using neural networks approach,” </a:t>
            </a:r>
            <a:r>
              <a:rPr lang="en-GB" sz="2400" dirty="0" err="1"/>
              <a:t>Procedia</a:t>
            </a:r>
            <a:r>
              <a:rPr lang="en-GB" sz="2400" dirty="0"/>
              <a:t> Computer Science, vol. 3, pp. 155–161, Jan. 2011, </a:t>
            </a:r>
            <a:r>
              <a:rPr lang="en-GB" sz="2400" dirty="0" err="1"/>
              <a:t>doi</a:t>
            </a:r>
            <a:r>
              <a:rPr lang="en-GB" sz="2400" dirty="0"/>
              <a:t>: 10.1016/j.procs.2010.12.027. </a:t>
            </a:r>
          </a:p>
          <a:p>
            <a:pPr marL="457200" indent="-457200" algn="just">
              <a:buFont typeface="+mj-lt"/>
              <a:buAutoNum type="arabicPeriod"/>
            </a:pPr>
            <a:endParaRPr lang="en-GB" sz="2400" dirty="0"/>
          </a:p>
          <a:p>
            <a:pPr marL="457200" indent="-457200" algn="just">
              <a:buFont typeface="+mj-lt"/>
              <a:buAutoNum type="arabicPeriod"/>
            </a:pPr>
            <a:r>
              <a:rPr lang="en-GB" sz="2400" dirty="0"/>
              <a:t> P. R. </a:t>
            </a:r>
            <a:r>
              <a:rPr lang="en-GB" sz="2400" dirty="0" err="1"/>
              <a:t>Patil</a:t>
            </a:r>
            <a:r>
              <a:rPr lang="en-GB" sz="2400" dirty="0"/>
              <a:t> and B. </a:t>
            </a:r>
            <a:r>
              <a:rPr lang="en-GB" sz="2400" dirty="0" err="1"/>
              <a:t>Patil</a:t>
            </a:r>
            <a:r>
              <a:rPr lang="en-GB" sz="2400" dirty="0"/>
              <a:t>, “A Review - Signature Verification System Using Deep Learning: A Challenging Problem,” International Journal of Scientific Research in Science and Technology, pp. 295–298, Apr. 2021, </a:t>
            </a:r>
            <a:r>
              <a:rPr lang="en-GB" sz="2400" dirty="0" err="1"/>
              <a:t>doi</a:t>
            </a:r>
            <a:r>
              <a:rPr lang="en-GB" sz="2400" dirty="0"/>
              <a:t>: 10.32628/ijsrset2076 </a:t>
            </a:r>
          </a:p>
          <a:p>
            <a:pPr marL="457200" indent="-457200" algn="just">
              <a:buFont typeface="+mj-lt"/>
              <a:buAutoNum type="arabicPeriod"/>
            </a:pPr>
            <a:endParaRPr lang="en-GB" sz="2400" dirty="0"/>
          </a:p>
          <a:p>
            <a:pPr marL="457200" indent="-457200" algn="just">
              <a:buFont typeface="+mj-lt"/>
              <a:buAutoNum type="arabicPeriod"/>
            </a:pPr>
            <a:r>
              <a:rPr lang="en-GB" sz="2400" dirty="0"/>
              <a:t> T. Raj, S. P. </a:t>
            </a:r>
            <a:r>
              <a:rPr lang="en-GB" sz="2400" dirty="0" err="1"/>
              <a:t>Thangaperumal</a:t>
            </a:r>
            <a:r>
              <a:rPr lang="en-GB" sz="2400" dirty="0"/>
              <a:t>, and U. </a:t>
            </a:r>
            <a:r>
              <a:rPr lang="en-GB" sz="2400" dirty="0" err="1"/>
              <a:t>Sundarraj</a:t>
            </a:r>
            <a:r>
              <a:rPr lang="en-GB" sz="2400" dirty="0"/>
              <a:t>, “Signature Verification Using Deep Learning,” T. Raj, S. P. </a:t>
            </a:r>
            <a:r>
              <a:rPr lang="en-GB" sz="2400" dirty="0" err="1"/>
              <a:t>Thangaperumal</a:t>
            </a:r>
            <a:r>
              <a:rPr lang="en-GB" sz="2400" dirty="0"/>
              <a:t>, and U. </a:t>
            </a:r>
            <a:r>
              <a:rPr lang="en-GB" sz="2400" dirty="0" err="1"/>
              <a:t>Sundarraj</a:t>
            </a:r>
            <a:r>
              <a:rPr lang="en-GB" sz="2400" dirty="0"/>
              <a:t>, “Signature Verification Using Deep Learning,” </a:t>
            </a:r>
            <a:r>
              <a:rPr lang="en-GB" sz="2400" dirty="0" err="1"/>
              <a:t>ResearchGate</a:t>
            </a:r>
            <a:r>
              <a:rPr lang="en-GB" sz="2400" dirty="0"/>
              <a:t>, May 2022, [Online]. </a:t>
            </a:r>
          </a:p>
          <a:p>
            <a:pPr marL="457200" indent="-457200" algn="just">
              <a:buFont typeface="+mj-lt"/>
              <a:buAutoNum type="arabicPeriod"/>
            </a:pPr>
            <a:endParaRPr lang="en-GB" sz="2400" dirty="0"/>
          </a:p>
          <a:p>
            <a:pPr marL="457200" indent="-457200" algn="just">
              <a:buFont typeface="+mj-lt"/>
              <a:buAutoNum type="arabicPeriod"/>
            </a:pPr>
            <a:r>
              <a:rPr lang="en-GB" sz="2400" dirty="0"/>
              <a:t> J. a. P. Lopes, B. </a:t>
            </a:r>
            <a:r>
              <a:rPr lang="en-GB" sz="2400" dirty="0" err="1"/>
              <a:t>Baptista</a:t>
            </a:r>
            <a:r>
              <a:rPr lang="en-GB" sz="2400" dirty="0"/>
              <a:t>, N. </a:t>
            </a:r>
            <a:r>
              <a:rPr lang="en-GB" sz="2400" dirty="0" err="1"/>
              <a:t>Lavado</a:t>
            </a:r>
            <a:r>
              <a:rPr lang="en-GB" sz="2400" dirty="0"/>
              <a:t>, and M. Mendes, “Offline Handwritten Signature Verification Using Deep Neural Networks,” Energies, vol. 15, no. 20, p. 7611, Oct. 2022, </a:t>
            </a:r>
            <a:r>
              <a:rPr lang="en-GB" sz="2400" dirty="0" err="1"/>
              <a:t>doi</a:t>
            </a:r>
            <a:r>
              <a:rPr lang="en-GB" sz="2400" dirty="0"/>
              <a:t>: 10.3390/en15207611. </a:t>
            </a:r>
          </a:p>
        </p:txBody>
      </p:sp>
    </p:spTree>
  </p:cSld>
  <p:clrMapOvr>
    <a:masterClrMapping/>
  </p:clrMapOvr>
  <p:transition spd="med">
    <p:pull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13338789" y="9236393"/>
            <a:ext cx="8757453" cy="7571877"/>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1964531" y="-4336231"/>
            <a:ext cx="7666059" cy="6631969"/>
          </a:xfrm>
          <a:prstGeom prst="rect">
            <a:avLst/>
          </a:prstGeom>
        </p:spPr>
      </p:pic>
      <p:grpSp>
        <p:nvGrpSpPr>
          <p:cNvPr id="8" name="Group 8"/>
          <p:cNvGrpSpPr/>
          <p:nvPr/>
        </p:nvGrpSpPr>
        <p:grpSpPr>
          <a:xfrm>
            <a:off x="1028700" y="4147896"/>
            <a:ext cx="19556894" cy="1758421"/>
            <a:chOff x="0" y="2469545"/>
            <a:chExt cx="26075859" cy="2344561"/>
          </a:xfrm>
        </p:grpSpPr>
        <p:sp>
          <p:nvSpPr>
            <p:cNvPr id="9" name="TextBox 9"/>
            <p:cNvSpPr txBox="1"/>
            <p:nvPr/>
          </p:nvSpPr>
          <p:spPr>
            <a:xfrm>
              <a:off x="0" y="2469545"/>
              <a:ext cx="21961059" cy="702756"/>
            </a:xfrm>
            <a:prstGeom prst="rect">
              <a:avLst/>
            </a:prstGeom>
          </p:spPr>
          <p:txBody>
            <a:bodyPr lIns="0" tIns="0" rIns="0" bIns="0" rtlCol="0" anchor="t">
              <a:spAutoFit/>
            </a:bodyPr>
            <a:lstStyle/>
            <a:p>
              <a:pPr>
                <a:lnSpc>
                  <a:spcPts val="4525"/>
                </a:lnSpc>
              </a:pPr>
              <a:endParaRPr lang="en-US" sz="3230" dirty="0">
                <a:solidFill>
                  <a:srgbClr val="0000EE"/>
                </a:solidFill>
                <a:latin typeface="Arimo" panose="020B0604020202020204"/>
                <a:hlinkClick r:id="rId6" tooltip="https://www.researchgate.net/publication/351322176_A_Review_-_Signature_Verification_System_Using_Deep_Learning_A_Challenging_Problem"/>
              </a:endParaRPr>
            </a:p>
          </p:txBody>
        </p:sp>
        <p:sp>
          <p:nvSpPr>
            <p:cNvPr id="10" name="TextBox 10"/>
            <p:cNvSpPr txBox="1"/>
            <p:nvPr/>
          </p:nvSpPr>
          <p:spPr>
            <a:xfrm>
              <a:off x="4114800" y="3187417"/>
              <a:ext cx="21961059" cy="1626689"/>
            </a:xfrm>
            <a:prstGeom prst="rect">
              <a:avLst/>
            </a:prstGeom>
          </p:spPr>
          <p:txBody>
            <a:bodyPr lIns="0" tIns="0" rIns="0" bIns="0" rtlCol="0" anchor="t">
              <a:spAutoFit/>
            </a:bodyPr>
            <a:lstStyle/>
            <a:p>
              <a:pPr marL="0" lvl="0" indent="0" algn="l">
                <a:lnSpc>
                  <a:spcPts val="9240"/>
                </a:lnSpc>
                <a:spcBef>
                  <a:spcPct val="0"/>
                </a:spcBef>
              </a:pPr>
              <a:r>
                <a:rPr lang="en-US" sz="8400" dirty="0">
                  <a:solidFill>
                    <a:srgbClr val="1B4444"/>
                  </a:solidFill>
                  <a:latin typeface="Montserrat Classic Bold" panose="00000800000000000000"/>
                </a:rPr>
                <a:t>THANK YOU !!</a:t>
              </a:r>
            </a:p>
          </p:txBody>
        </p:sp>
      </p:grpSp>
    </p:spTree>
  </p:cSld>
  <p:clrMapOvr>
    <a:masterClrMapping/>
  </p:clrMapOvr>
  <p:transition spd="med">
    <p:pull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13338789" y="9236393"/>
            <a:ext cx="8757453" cy="7571877"/>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743643" y="-4954688"/>
            <a:ext cx="7666059" cy="6631969"/>
          </a:xfrm>
          <a:prstGeom prst="rect">
            <a:avLst/>
          </a:prstGeom>
        </p:spPr>
      </p:pic>
      <p:sp>
        <p:nvSpPr>
          <p:cNvPr id="7" name="TextBox 7"/>
          <p:cNvSpPr txBox="1"/>
          <p:nvPr/>
        </p:nvSpPr>
        <p:spPr>
          <a:xfrm>
            <a:off x="1028700" y="9610567"/>
            <a:ext cx="2882524" cy="273685"/>
          </a:xfrm>
          <a:prstGeom prst="rect">
            <a:avLst/>
          </a:prstGeom>
        </p:spPr>
        <p:txBody>
          <a:bodyPr lIns="0" tIns="0" rIns="0" bIns="0" rtlCol="0" anchor="t">
            <a:spAutoFit/>
          </a:bodyPr>
          <a:lstStyle/>
          <a:p>
            <a:pPr marL="0" lvl="0" indent="0" algn="l">
              <a:lnSpc>
                <a:spcPts val="2210"/>
              </a:lnSpc>
              <a:spcBef>
                <a:spcPct val="0"/>
              </a:spcBef>
            </a:pPr>
            <a:r>
              <a:rPr lang="en-US" sz="1700" u="sng">
                <a:solidFill>
                  <a:srgbClr val="E5E5E5"/>
                </a:solidFill>
                <a:latin typeface="Montserrat Classic" panose="00000500000000000000"/>
              </a:rPr>
              <a:t>Back to Agenda</a:t>
            </a:r>
          </a:p>
        </p:txBody>
      </p:sp>
      <p:grpSp>
        <p:nvGrpSpPr>
          <p:cNvPr id="9" name="Group 9"/>
          <p:cNvGrpSpPr/>
          <p:nvPr/>
        </p:nvGrpSpPr>
        <p:grpSpPr>
          <a:xfrm>
            <a:off x="1070929" y="1768132"/>
            <a:ext cx="14657101" cy="7399705"/>
            <a:chOff x="0" y="66675"/>
            <a:chExt cx="19542801" cy="9866276"/>
          </a:xfrm>
        </p:grpSpPr>
        <p:sp>
          <p:nvSpPr>
            <p:cNvPr id="10" name="TextBox 10"/>
            <p:cNvSpPr txBox="1"/>
            <p:nvPr/>
          </p:nvSpPr>
          <p:spPr>
            <a:xfrm>
              <a:off x="0" y="2409522"/>
              <a:ext cx="19542801" cy="7523429"/>
            </a:xfrm>
            <a:prstGeom prst="rect">
              <a:avLst/>
            </a:prstGeom>
          </p:spPr>
          <p:txBody>
            <a:bodyPr lIns="0" tIns="0" rIns="0" bIns="0" rtlCol="0" anchor="t">
              <a:spAutoFit/>
            </a:bodyPr>
            <a:lstStyle/>
            <a:p>
              <a:pPr algn="just">
                <a:lnSpc>
                  <a:spcPts val="4400"/>
                </a:lnSpc>
              </a:pPr>
              <a:r>
                <a:rPr lang="en-US" sz="3145" dirty="0">
                  <a:solidFill>
                    <a:srgbClr val="1B4444"/>
                  </a:solidFill>
                  <a:latin typeface="Montserrat Classic Bold" panose="00000800000000000000"/>
                </a:rPr>
                <a:t>PROBLEM:</a:t>
              </a:r>
            </a:p>
            <a:p>
              <a:pPr algn="just">
                <a:lnSpc>
                  <a:spcPts val="4400"/>
                </a:lnSpc>
              </a:pPr>
              <a:r>
                <a:rPr lang="en-GB" sz="2400" dirty="0"/>
                <a:t>Manual comparison of signatures with copies of genuine signatures for classification is a time-consuming process prone to human error. This traditional method not only consumes significant resources but also results in inconsistent and inaccurate predictions. It is crucial to develop an automated solution that can efficiently and reliably classify signatures, overcoming the limitations of manual comparison </a:t>
              </a:r>
              <a:endParaRPr lang="en-US" sz="2400" dirty="0">
                <a:solidFill>
                  <a:srgbClr val="1B4444"/>
                </a:solidFill>
              </a:endParaRPr>
            </a:p>
            <a:p>
              <a:pPr algn="just">
                <a:lnSpc>
                  <a:spcPts val="4400"/>
                </a:lnSpc>
              </a:pPr>
              <a:r>
                <a:rPr lang="en-US" sz="3145" dirty="0">
                  <a:solidFill>
                    <a:srgbClr val="1B4444"/>
                  </a:solidFill>
                  <a:latin typeface="Montserrat Classic Bold" panose="00000800000000000000"/>
                </a:rPr>
                <a:t>SOLUTION:</a:t>
              </a:r>
            </a:p>
            <a:p>
              <a:pPr algn="just">
                <a:lnSpc>
                  <a:spcPts val="4400"/>
                </a:lnSpc>
              </a:pPr>
              <a:r>
                <a:rPr lang="en-GB" sz="2400" dirty="0"/>
                <a:t>We have developed an effective solution to address the challenges of manual signature classification by creating a machine learning model using neural networks. This model significantly reduces the time required for classification while achieving high accuracy results </a:t>
              </a:r>
              <a:endParaRPr lang="en-US" sz="2400" dirty="0">
                <a:solidFill>
                  <a:srgbClr val="1B4444"/>
                </a:solidFill>
              </a:endParaRPr>
            </a:p>
            <a:p>
              <a:pPr algn="just">
                <a:lnSpc>
                  <a:spcPts val="4400"/>
                </a:lnSpc>
              </a:pPr>
              <a:endParaRPr dirty="0"/>
            </a:p>
          </p:txBody>
        </p:sp>
        <p:sp>
          <p:nvSpPr>
            <p:cNvPr id="11" name="TextBox 11"/>
            <p:cNvSpPr txBox="1"/>
            <p:nvPr/>
          </p:nvSpPr>
          <p:spPr>
            <a:xfrm>
              <a:off x="0" y="66675"/>
              <a:ext cx="19542801" cy="1286848"/>
            </a:xfrm>
            <a:prstGeom prst="rect">
              <a:avLst/>
            </a:prstGeom>
          </p:spPr>
          <p:txBody>
            <a:bodyPr lIns="0" tIns="0" rIns="0" bIns="0" rtlCol="0" anchor="t">
              <a:spAutoFit/>
            </a:bodyPr>
            <a:lstStyle/>
            <a:p>
              <a:pPr marL="0" lvl="0" indent="0" algn="l">
                <a:lnSpc>
                  <a:spcPts val="8955"/>
                </a:lnSpc>
                <a:spcBef>
                  <a:spcPct val="0"/>
                </a:spcBef>
              </a:pPr>
              <a:r>
                <a:rPr lang="en-US" sz="4000" dirty="0">
                  <a:solidFill>
                    <a:srgbClr val="1B4444"/>
                  </a:solidFill>
                  <a:latin typeface="Montserrat Classic Bold" panose="00000800000000000000"/>
                </a:rPr>
                <a:t>PROBLEM STATEMENT</a:t>
              </a:r>
            </a:p>
          </p:txBody>
        </p:sp>
      </p:grpSp>
    </p:spTree>
  </p:cSld>
  <p:clrMapOvr>
    <a:masterClrMapping/>
  </p:clrMapOvr>
  <p:transition spd="med">
    <p:wipe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13338789" y="9236393"/>
            <a:ext cx="8757453" cy="7571877"/>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743643" y="-4954688"/>
            <a:ext cx="7666059" cy="6631969"/>
          </a:xfrm>
          <a:prstGeom prst="rect">
            <a:avLst/>
          </a:prstGeom>
        </p:spPr>
      </p:pic>
      <p:sp>
        <p:nvSpPr>
          <p:cNvPr id="7" name="TextBox 7"/>
          <p:cNvSpPr txBox="1"/>
          <p:nvPr/>
        </p:nvSpPr>
        <p:spPr>
          <a:xfrm>
            <a:off x="1028700" y="9610567"/>
            <a:ext cx="2882524" cy="273685"/>
          </a:xfrm>
          <a:prstGeom prst="rect">
            <a:avLst/>
          </a:prstGeom>
        </p:spPr>
        <p:txBody>
          <a:bodyPr lIns="0" tIns="0" rIns="0" bIns="0" rtlCol="0" anchor="t">
            <a:spAutoFit/>
          </a:bodyPr>
          <a:lstStyle/>
          <a:p>
            <a:pPr marL="0" lvl="0" indent="0" algn="l">
              <a:lnSpc>
                <a:spcPts val="2210"/>
              </a:lnSpc>
              <a:spcBef>
                <a:spcPct val="0"/>
              </a:spcBef>
            </a:pPr>
            <a:r>
              <a:rPr lang="en-US" sz="1700" u="sng">
                <a:solidFill>
                  <a:srgbClr val="E5E5E5"/>
                </a:solidFill>
                <a:latin typeface="Montserrat Classic" panose="00000500000000000000"/>
              </a:rPr>
              <a:t>Back to Agenda</a:t>
            </a:r>
          </a:p>
        </p:txBody>
      </p:sp>
      <p:grpSp>
        <p:nvGrpSpPr>
          <p:cNvPr id="8" name="Group 9"/>
          <p:cNvGrpSpPr/>
          <p:nvPr/>
        </p:nvGrpSpPr>
        <p:grpSpPr>
          <a:xfrm>
            <a:off x="1070929" y="1768132"/>
            <a:ext cx="16302671" cy="6927781"/>
            <a:chOff x="0" y="66675"/>
            <a:chExt cx="21736894" cy="9237039"/>
          </a:xfrm>
        </p:grpSpPr>
        <p:sp>
          <p:nvSpPr>
            <p:cNvPr id="10" name="TextBox 10"/>
            <p:cNvSpPr txBox="1"/>
            <p:nvPr/>
          </p:nvSpPr>
          <p:spPr>
            <a:xfrm>
              <a:off x="0" y="2409521"/>
              <a:ext cx="21736894" cy="6894193"/>
            </a:xfrm>
            <a:prstGeom prst="rect">
              <a:avLst/>
            </a:prstGeom>
          </p:spPr>
          <p:txBody>
            <a:bodyPr wrap="square" lIns="0" tIns="0" rIns="0" bIns="0" rtlCol="0" anchor="t">
              <a:spAutoFit/>
            </a:bodyPr>
            <a:lstStyle/>
            <a:p>
              <a:pPr algn="just">
                <a:buFont typeface="Arial" pitchFamily="34" charset="0"/>
                <a:buChar char="•"/>
              </a:pPr>
              <a:r>
                <a:rPr lang="en-GB" sz="2400" dirty="0"/>
                <a:t>Machine learning is a groundbreaking approach invented by humans to simplify complex problems by training computers to mimic human brain functioning. Deep learning, a subset of machine learning, is specifically designed to imitate how humans learn and process specific types of information. It incorporates statistical techniques and predictive </a:t>
              </a:r>
              <a:r>
                <a:rPr lang="en-GB" sz="2400" dirty="0" err="1"/>
                <a:t>modeling</a:t>
              </a:r>
              <a:r>
                <a:rPr lang="en-GB" sz="2400" dirty="0"/>
                <a:t>, making it highly advantageous for data scientists. Deep learning, with its capability to handle vast amounts of data, has emerged as a powerful tool in various domains. </a:t>
              </a:r>
            </a:p>
            <a:p>
              <a:pPr algn="just">
                <a:buFont typeface="Arial" pitchFamily="34" charset="0"/>
                <a:buChar char="•"/>
              </a:pPr>
              <a:endParaRPr lang="en-GB" sz="2400" dirty="0"/>
            </a:p>
            <a:p>
              <a:pPr algn="just">
                <a:buFont typeface="Arial" pitchFamily="34" charset="0"/>
                <a:buChar char="•"/>
              </a:pPr>
              <a:r>
                <a:rPr lang="en-GB" sz="2400" dirty="0"/>
                <a:t>In the field of deep learning, Convolutional Neural Networks (CNNs or </a:t>
              </a:r>
              <a:r>
                <a:rPr lang="en-GB" sz="2400" dirty="0" err="1"/>
                <a:t>ConvNets</a:t>
              </a:r>
              <a:r>
                <a:rPr lang="en-GB" sz="2400" dirty="0"/>
                <a:t>) have gained significant popularity, especially in Computer Vision applications. These networks are particularly effective in tasks like image classification, object detection, and recognition. Recognizing the potential of CNNs, we developed a CNN model for signature classification. </a:t>
              </a:r>
            </a:p>
            <a:p>
              <a:pPr algn="just"/>
              <a:endParaRPr lang="en-GB" sz="2400" dirty="0"/>
            </a:p>
            <a:p>
              <a:pPr algn="just">
                <a:buFont typeface="Arial" pitchFamily="34" charset="0"/>
                <a:buChar char="•"/>
              </a:pPr>
              <a:r>
                <a:rPr lang="en-GB" sz="2400" dirty="0"/>
                <a:t>To enhance the performance of the model, transfer learning was employed. Transfer learning involves leveraging the pre-trained features of existing CNN architectures such as </a:t>
              </a:r>
              <a:r>
                <a:rPr lang="en-GB" sz="2400" dirty="0" err="1"/>
                <a:t>GoogLeNet</a:t>
              </a:r>
              <a:r>
                <a:rPr lang="en-GB" sz="2400" dirty="0"/>
                <a:t>, Xception, VGG16, </a:t>
              </a:r>
              <a:r>
                <a:rPr lang="en-GB" sz="2400" dirty="0" err="1"/>
                <a:t>ResNet</a:t>
              </a:r>
              <a:r>
                <a:rPr lang="en-GB" sz="2400" dirty="0"/>
                <a:t> and etc. we have compared the architectures of Xception and VGG16 to access their performance in signature classification. </a:t>
              </a:r>
            </a:p>
            <a:p>
              <a:pPr algn="just">
                <a:buFont typeface="Arial" pitchFamily="34" charset="0"/>
                <a:buChar char="•"/>
              </a:pPr>
              <a:endParaRPr sz="2400" dirty="0"/>
            </a:p>
          </p:txBody>
        </p:sp>
        <p:sp>
          <p:nvSpPr>
            <p:cNvPr id="11" name="TextBox 11"/>
            <p:cNvSpPr txBox="1"/>
            <p:nvPr/>
          </p:nvSpPr>
          <p:spPr>
            <a:xfrm>
              <a:off x="0" y="66675"/>
              <a:ext cx="19542801" cy="1286848"/>
            </a:xfrm>
            <a:prstGeom prst="rect">
              <a:avLst/>
            </a:prstGeom>
          </p:spPr>
          <p:txBody>
            <a:bodyPr lIns="0" tIns="0" rIns="0" bIns="0" rtlCol="0" anchor="t">
              <a:spAutoFit/>
            </a:bodyPr>
            <a:lstStyle/>
            <a:p>
              <a:pPr marL="0" lvl="0" indent="0" algn="l">
                <a:lnSpc>
                  <a:spcPts val="8955"/>
                </a:lnSpc>
                <a:spcBef>
                  <a:spcPct val="0"/>
                </a:spcBef>
              </a:pPr>
              <a:r>
                <a:rPr lang="en-US" sz="4000" dirty="0">
                  <a:solidFill>
                    <a:srgbClr val="1B4444"/>
                  </a:solidFill>
                  <a:latin typeface="Montserrat Classic Bold" panose="00000800000000000000"/>
                </a:rPr>
                <a:t>INTRODUCTION</a:t>
              </a:r>
            </a:p>
          </p:txBody>
        </p:sp>
      </p:grpSp>
    </p:spTree>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13338789" y="9236393"/>
            <a:ext cx="8757453" cy="7571877"/>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743643" y="-4954688"/>
            <a:ext cx="7666059" cy="6631969"/>
          </a:xfrm>
          <a:prstGeom prst="rect">
            <a:avLst/>
          </a:prstGeom>
        </p:spPr>
      </p:pic>
      <p:sp>
        <p:nvSpPr>
          <p:cNvPr id="7" name="TextBox 7"/>
          <p:cNvSpPr txBox="1"/>
          <p:nvPr/>
        </p:nvSpPr>
        <p:spPr>
          <a:xfrm>
            <a:off x="1028700" y="9610567"/>
            <a:ext cx="2882524" cy="273685"/>
          </a:xfrm>
          <a:prstGeom prst="rect">
            <a:avLst/>
          </a:prstGeom>
        </p:spPr>
        <p:txBody>
          <a:bodyPr lIns="0" tIns="0" rIns="0" bIns="0" rtlCol="0" anchor="t">
            <a:spAutoFit/>
          </a:bodyPr>
          <a:lstStyle/>
          <a:p>
            <a:pPr marL="0" lvl="0" indent="0" algn="l">
              <a:lnSpc>
                <a:spcPts val="2210"/>
              </a:lnSpc>
              <a:spcBef>
                <a:spcPct val="0"/>
              </a:spcBef>
            </a:pPr>
            <a:r>
              <a:rPr lang="en-US" sz="1700" u="sng">
                <a:solidFill>
                  <a:srgbClr val="E5E5E5"/>
                </a:solidFill>
                <a:latin typeface="Montserrat Classic" panose="00000500000000000000"/>
              </a:rPr>
              <a:t>Back to Agenda</a:t>
            </a:r>
          </a:p>
        </p:txBody>
      </p:sp>
      <p:grpSp>
        <p:nvGrpSpPr>
          <p:cNvPr id="8" name="Group 9"/>
          <p:cNvGrpSpPr/>
          <p:nvPr/>
        </p:nvGrpSpPr>
        <p:grpSpPr>
          <a:xfrm>
            <a:off x="1070929" y="1768132"/>
            <a:ext cx="14657101" cy="2249578"/>
            <a:chOff x="0" y="66675"/>
            <a:chExt cx="19542801" cy="2999436"/>
          </a:xfrm>
        </p:grpSpPr>
        <p:sp>
          <p:nvSpPr>
            <p:cNvPr id="10" name="TextBox 10"/>
            <p:cNvSpPr txBox="1"/>
            <p:nvPr/>
          </p:nvSpPr>
          <p:spPr>
            <a:xfrm>
              <a:off x="0" y="2409521"/>
              <a:ext cx="19542801" cy="656590"/>
            </a:xfrm>
            <a:prstGeom prst="rect">
              <a:avLst/>
            </a:prstGeom>
          </p:spPr>
          <p:txBody>
            <a:bodyPr lIns="0" tIns="0" rIns="0" bIns="0" rtlCol="0" anchor="t">
              <a:spAutoFit/>
            </a:bodyPr>
            <a:lstStyle/>
            <a:p>
              <a:endParaRPr sz="3200" dirty="0"/>
            </a:p>
          </p:txBody>
        </p:sp>
        <p:sp>
          <p:nvSpPr>
            <p:cNvPr id="11" name="TextBox 11"/>
            <p:cNvSpPr txBox="1"/>
            <p:nvPr/>
          </p:nvSpPr>
          <p:spPr>
            <a:xfrm>
              <a:off x="0" y="66675"/>
              <a:ext cx="19542801" cy="1286848"/>
            </a:xfrm>
            <a:prstGeom prst="rect">
              <a:avLst/>
            </a:prstGeom>
          </p:spPr>
          <p:txBody>
            <a:bodyPr lIns="0" tIns="0" rIns="0" bIns="0" rtlCol="0" anchor="t">
              <a:spAutoFit/>
            </a:bodyPr>
            <a:lstStyle/>
            <a:p>
              <a:pPr marL="0" lvl="0" indent="0" algn="l">
                <a:lnSpc>
                  <a:spcPts val="8955"/>
                </a:lnSpc>
                <a:spcBef>
                  <a:spcPct val="0"/>
                </a:spcBef>
              </a:pPr>
              <a:endParaRPr lang="en-US" sz="4000" dirty="0">
                <a:solidFill>
                  <a:srgbClr val="1B4444"/>
                </a:solidFill>
                <a:latin typeface="Montserrat Classic Bold" panose="00000800000000000000"/>
              </a:endParaRPr>
            </a:p>
          </p:txBody>
        </p:sp>
      </p:grpSp>
      <p:sp>
        <p:nvSpPr>
          <p:cNvPr id="13" name="Rectangle 12"/>
          <p:cNvSpPr/>
          <p:nvPr/>
        </p:nvSpPr>
        <p:spPr>
          <a:xfrm>
            <a:off x="1219200" y="3238500"/>
            <a:ext cx="16154400" cy="4893647"/>
          </a:xfrm>
          <a:prstGeom prst="rect">
            <a:avLst/>
          </a:prstGeom>
        </p:spPr>
        <p:txBody>
          <a:bodyPr wrap="square">
            <a:spAutoFit/>
          </a:bodyPr>
          <a:lstStyle/>
          <a:p>
            <a:pPr algn="just"/>
            <a:endParaRPr lang="en-GB" sz="2400" dirty="0"/>
          </a:p>
          <a:p>
            <a:pPr algn="just">
              <a:buFont typeface="Arial" pitchFamily="34" charset="0"/>
              <a:buChar char="•"/>
            </a:pPr>
            <a:r>
              <a:rPr lang="en-GB" sz="2400" dirty="0"/>
              <a:t>The evaluation of our models involved computing accuracy, confusion matrix, and classification report. The results obtained were outstanding, showcasing the efficacy of the developed model. Among the two CNN architectures, Xception achieved the highest accuracy of 97%, demonstrating its superior performance in accurately classifying signatures. </a:t>
            </a:r>
          </a:p>
          <a:p>
            <a:pPr algn="just">
              <a:buFont typeface="Arial" pitchFamily="34" charset="0"/>
              <a:buChar char="•"/>
            </a:pPr>
            <a:endParaRPr lang="en-GB" sz="2400" dirty="0"/>
          </a:p>
          <a:p>
            <a:pPr algn="just">
              <a:buFont typeface="Arial" pitchFamily="34" charset="0"/>
              <a:buChar char="•"/>
            </a:pPr>
            <a:r>
              <a:rPr lang="en-GB" sz="2400" dirty="0"/>
              <a:t>The use of transfer learning and the comparative analysis of various CNN architectures highlight the robustness and flexibility of the designed model. By harnessing the power of deep learning and leveraging pre-trained networks, we were able to achieve exceptional Accuracy in signature classification. </a:t>
            </a:r>
          </a:p>
          <a:p>
            <a:pPr algn="just">
              <a:buFont typeface="Arial" pitchFamily="34" charset="0"/>
              <a:buChar char="•"/>
            </a:pPr>
            <a:endParaRPr lang="en-GB" sz="2400" dirty="0"/>
          </a:p>
          <a:p>
            <a:pPr algn="just">
              <a:buFont typeface="Arial" pitchFamily="34" charset="0"/>
              <a:buChar char="•"/>
            </a:pPr>
            <a:r>
              <a:rPr lang="en-GB" sz="2400" dirty="0"/>
              <a:t>The findings of this study provide valuable insights into the potential applications of CNNs and deep learning in signature classification tasks. The high accuracy achieved by Xception signifies its effectiveness in accurately differentiating signatures. These results contribute to the advancement of automated signature classification and have significant implications in fields such as document verification, fraud detection, and forensic analysis </a:t>
            </a:r>
          </a:p>
        </p:txBody>
      </p:sp>
    </p:spTree>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13334979" y="9236393"/>
            <a:ext cx="8757453" cy="7571877"/>
          </a:xfrm>
          <a:prstGeom prst="rect">
            <a:avLst/>
          </a:prstGeom>
        </p:spPr>
      </p:pic>
      <p:graphicFrame>
        <p:nvGraphicFramePr>
          <p:cNvPr id="6" name="Table 6"/>
          <p:cNvGraphicFramePr>
            <a:graphicFrameLocks noGrp="1"/>
          </p:cNvGraphicFramePr>
          <p:nvPr/>
        </p:nvGraphicFramePr>
        <p:xfrm>
          <a:off x="1028700" y="1433792"/>
          <a:ext cx="14872705" cy="8105775"/>
        </p:xfrm>
        <a:graphic>
          <a:graphicData uri="http://schemas.openxmlformats.org/drawingml/2006/table">
            <a:tbl>
              <a:tblPr/>
              <a:tblGrid>
                <a:gridCol w="3247352">
                  <a:extLst>
                    <a:ext uri="{9D8B030D-6E8A-4147-A177-3AD203B41FA5}">
                      <a16:colId xmlns:a16="http://schemas.microsoft.com/office/drawing/2014/main" xmlns="" val="20000"/>
                    </a:ext>
                  </a:extLst>
                </a:gridCol>
                <a:gridCol w="11625353">
                  <a:extLst>
                    <a:ext uri="{9D8B030D-6E8A-4147-A177-3AD203B41FA5}">
                      <a16:colId xmlns:a16="http://schemas.microsoft.com/office/drawing/2014/main" xmlns="" val="20001"/>
                    </a:ext>
                  </a:extLst>
                </a:gridCol>
              </a:tblGrid>
              <a:tr h="2458718">
                <a:tc>
                  <a:txBody>
                    <a:bodyPr/>
                    <a:lstStyle/>
                    <a:p>
                      <a:pPr algn="l">
                        <a:lnSpc>
                          <a:spcPts val="3080"/>
                        </a:lnSpc>
                        <a:defRPr/>
                      </a:pPr>
                      <a:r>
                        <a:rPr lang="en-US" sz="2400" dirty="0">
                          <a:solidFill>
                            <a:schemeClr val="tx1"/>
                          </a:solidFill>
                          <a:latin typeface="+mn-lt"/>
                        </a:rPr>
                        <a:t>FUNCTIONAL </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DA715"/>
                    </a:solidFill>
                  </a:tcPr>
                </a:tc>
                <a:tc>
                  <a:txBody>
                    <a:bodyPr/>
                    <a:lstStyle/>
                    <a:p>
                      <a:pPr marL="496570" lvl="1" indent="-248285" algn="l">
                        <a:lnSpc>
                          <a:spcPts val="3220"/>
                        </a:lnSpc>
                        <a:buFont typeface="Arial" panose="020B0604020202020204"/>
                        <a:buChar char="•"/>
                        <a:defRPr/>
                      </a:pPr>
                      <a:r>
                        <a:rPr lang="en-US" sz="2400" dirty="0">
                          <a:solidFill>
                            <a:schemeClr val="tx1"/>
                          </a:solidFill>
                          <a:latin typeface="+mn-lt"/>
                        </a:rPr>
                        <a:t>Preprocessing</a:t>
                      </a:r>
                    </a:p>
                    <a:p>
                      <a:pPr marL="496570" lvl="1" indent="-248285">
                        <a:lnSpc>
                          <a:spcPts val="3220"/>
                        </a:lnSpc>
                        <a:buFont typeface="Arial" panose="020B0604020202020204"/>
                        <a:buChar char="•"/>
                      </a:pPr>
                      <a:r>
                        <a:rPr lang="en-US" sz="2400" dirty="0">
                          <a:solidFill>
                            <a:schemeClr val="tx1"/>
                          </a:solidFill>
                          <a:latin typeface="+mn-lt"/>
                        </a:rPr>
                        <a:t>Feature Extraction</a:t>
                      </a:r>
                    </a:p>
                    <a:p>
                      <a:pPr marL="496570" lvl="1" indent="-248285">
                        <a:lnSpc>
                          <a:spcPts val="3220"/>
                        </a:lnSpc>
                        <a:buFont typeface="Arial" panose="020B0604020202020204"/>
                        <a:buChar char="•"/>
                      </a:pPr>
                      <a:r>
                        <a:rPr lang="en-US" sz="2400" dirty="0">
                          <a:solidFill>
                            <a:schemeClr val="tx1"/>
                          </a:solidFill>
                          <a:latin typeface="+mn-lt"/>
                        </a:rPr>
                        <a:t>Classification</a:t>
                      </a:r>
                    </a:p>
                    <a:p>
                      <a:pPr marL="496570" lvl="1" indent="-248285">
                        <a:lnSpc>
                          <a:spcPts val="3220"/>
                        </a:lnSpc>
                        <a:buFont typeface="Arial" panose="020B0604020202020204"/>
                        <a:buChar char="•"/>
                      </a:pPr>
                      <a:r>
                        <a:rPr lang="en-US" sz="2400" dirty="0">
                          <a:solidFill>
                            <a:schemeClr val="tx1"/>
                          </a:solidFill>
                          <a:latin typeface="+mn-lt"/>
                        </a:rPr>
                        <a:t>Amount transaction</a:t>
                      </a:r>
                    </a:p>
                    <a:p>
                      <a:pPr>
                        <a:lnSpc>
                          <a:spcPts val="2660"/>
                        </a:lnSpc>
                      </a:pPr>
                      <a:endParaRPr sz="2400" dirty="0">
                        <a:solidFill>
                          <a:schemeClr val="tx1"/>
                        </a:solidFill>
                        <a:latin typeface="+mn-lt"/>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958458">
                <a:tc>
                  <a:txBody>
                    <a:bodyPr/>
                    <a:lstStyle/>
                    <a:p>
                      <a:pPr algn="l">
                        <a:lnSpc>
                          <a:spcPts val="3080"/>
                        </a:lnSpc>
                        <a:defRPr/>
                      </a:pPr>
                      <a:r>
                        <a:rPr lang="en-US" sz="2400">
                          <a:solidFill>
                            <a:schemeClr val="tx1"/>
                          </a:solidFill>
                          <a:latin typeface="+mn-lt"/>
                        </a:rPr>
                        <a:t>NON-FUNCTIONAL</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DA715"/>
                    </a:solidFill>
                  </a:tcPr>
                </a:tc>
                <a:tc>
                  <a:txBody>
                    <a:bodyPr/>
                    <a:lstStyle/>
                    <a:p>
                      <a:pPr marL="496570" lvl="1" indent="-248285" algn="l">
                        <a:lnSpc>
                          <a:spcPts val="3220"/>
                        </a:lnSpc>
                        <a:buFont typeface="Arial" panose="020B0604020202020204"/>
                        <a:buChar char="•"/>
                        <a:defRPr/>
                      </a:pPr>
                      <a:r>
                        <a:rPr lang="en-US" sz="2400" dirty="0">
                          <a:solidFill>
                            <a:schemeClr val="tx1"/>
                          </a:solidFill>
                          <a:latin typeface="+mn-lt"/>
                        </a:rPr>
                        <a:t>Security</a:t>
                      </a:r>
                    </a:p>
                    <a:p>
                      <a:pPr marL="496570" lvl="1" indent="-248285">
                        <a:lnSpc>
                          <a:spcPts val="3220"/>
                        </a:lnSpc>
                        <a:buFont typeface="Arial" panose="020B0604020202020204"/>
                        <a:buChar char="•"/>
                      </a:pPr>
                      <a:r>
                        <a:rPr lang="en-US" sz="2400" dirty="0">
                          <a:solidFill>
                            <a:schemeClr val="tx1"/>
                          </a:solidFill>
                          <a:latin typeface="+mn-lt"/>
                        </a:rPr>
                        <a:t>Performance</a:t>
                      </a:r>
                    </a:p>
                    <a:p>
                      <a:pPr marL="496570" lvl="1" indent="-248285">
                        <a:lnSpc>
                          <a:spcPts val="3220"/>
                        </a:lnSpc>
                        <a:buFont typeface="Arial" panose="020B0604020202020204"/>
                        <a:buChar char="•"/>
                      </a:pPr>
                      <a:r>
                        <a:rPr lang="en-US" sz="2400" dirty="0">
                          <a:solidFill>
                            <a:schemeClr val="tx1"/>
                          </a:solidFill>
                          <a:latin typeface="+mn-lt"/>
                        </a:rPr>
                        <a:t>Reliability</a:t>
                      </a:r>
                    </a:p>
                    <a:p>
                      <a:pPr marL="496570" lvl="1" indent="-248285">
                        <a:lnSpc>
                          <a:spcPts val="3220"/>
                        </a:lnSpc>
                        <a:buFont typeface="Arial" panose="020B0604020202020204"/>
                        <a:buChar char="•"/>
                      </a:pPr>
                      <a:r>
                        <a:rPr lang="en-US" sz="2400" dirty="0">
                          <a:solidFill>
                            <a:schemeClr val="tx1"/>
                          </a:solidFill>
                          <a:latin typeface="+mn-lt"/>
                        </a:rPr>
                        <a:t>Usability</a:t>
                      </a:r>
                    </a:p>
                    <a:p>
                      <a:pPr marL="496570" lvl="1" indent="-248285">
                        <a:lnSpc>
                          <a:spcPts val="3220"/>
                        </a:lnSpc>
                        <a:buFont typeface="Arial" panose="020B0604020202020204"/>
                        <a:buChar char="•"/>
                      </a:pPr>
                      <a:r>
                        <a:rPr lang="en-US" sz="2400" dirty="0">
                          <a:solidFill>
                            <a:schemeClr val="tx1"/>
                          </a:solidFill>
                          <a:latin typeface="+mn-lt"/>
                        </a:rPr>
                        <a:t>Accuracy</a:t>
                      </a:r>
                    </a:p>
                    <a:p>
                      <a:pPr>
                        <a:lnSpc>
                          <a:spcPts val="3220"/>
                        </a:lnSpc>
                      </a:pPr>
                      <a:endParaRPr sz="2400" dirty="0">
                        <a:solidFill>
                          <a:schemeClr val="tx1"/>
                        </a:solidFill>
                        <a:latin typeface="+mn-lt"/>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688599">
                <a:tc>
                  <a:txBody>
                    <a:bodyPr/>
                    <a:lstStyle/>
                    <a:p>
                      <a:pPr algn="l">
                        <a:lnSpc>
                          <a:spcPts val="3080"/>
                        </a:lnSpc>
                        <a:defRPr/>
                      </a:pPr>
                      <a:r>
                        <a:rPr lang="en-US" sz="2400">
                          <a:solidFill>
                            <a:schemeClr val="tx1"/>
                          </a:solidFill>
                          <a:latin typeface="+mn-lt"/>
                        </a:rPr>
                        <a:t>SYSTEM/SOFTWARE</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DA715"/>
                    </a:solidFill>
                  </a:tcPr>
                </a:tc>
                <a:tc>
                  <a:txBody>
                    <a:bodyPr/>
                    <a:lstStyle/>
                    <a:p>
                      <a:pPr algn="l">
                        <a:lnSpc>
                          <a:spcPts val="2380"/>
                        </a:lnSpc>
                        <a:defRPr/>
                      </a:pPr>
                      <a:endParaRPr lang="en-US" sz="2400" dirty="0">
                        <a:solidFill>
                          <a:schemeClr val="tx1"/>
                        </a:solidFill>
                        <a:latin typeface="+mn-lt"/>
                      </a:endParaRPr>
                    </a:p>
                    <a:p>
                      <a:pPr marL="582930" lvl="1" indent="-291465">
                        <a:lnSpc>
                          <a:spcPts val="3780"/>
                        </a:lnSpc>
                        <a:buFont typeface="Arial" panose="020B0604020202020204"/>
                        <a:buChar char="•"/>
                      </a:pPr>
                      <a:r>
                        <a:rPr lang="en-US" sz="2400" dirty="0">
                          <a:solidFill>
                            <a:schemeClr val="tx1"/>
                          </a:solidFill>
                          <a:latin typeface="+mn-lt"/>
                        </a:rPr>
                        <a:t>IDE- Google colab</a:t>
                      </a:r>
                    </a:p>
                    <a:p>
                      <a:pPr marL="582930" lvl="1" indent="-291465">
                        <a:lnSpc>
                          <a:spcPts val="3780"/>
                        </a:lnSpc>
                        <a:buFont typeface="Arial" panose="020B0604020202020204"/>
                        <a:buChar char="•"/>
                      </a:pPr>
                      <a:r>
                        <a:rPr lang="en-US" sz="2400" dirty="0">
                          <a:solidFill>
                            <a:schemeClr val="tx1"/>
                          </a:solidFill>
                          <a:latin typeface="+mn-lt"/>
                        </a:rPr>
                        <a:t>Programming Language-Python</a:t>
                      </a:r>
                    </a:p>
                    <a:p>
                      <a:pPr marL="582930" lvl="1" indent="-291465">
                        <a:lnSpc>
                          <a:spcPts val="3780"/>
                        </a:lnSpc>
                        <a:buFont typeface="Arial" panose="020B0604020202020204"/>
                        <a:buChar char="•"/>
                      </a:pPr>
                      <a:r>
                        <a:rPr lang="en-US" sz="2400" dirty="0">
                          <a:solidFill>
                            <a:schemeClr val="tx1"/>
                          </a:solidFill>
                          <a:latin typeface="+mn-lt"/>
                        </a:rPr>
                        <a:t>Libraries-Tensorflow , Keras API</a:t>
                      </a:r>
                    </a:p>
                    <a:p>
                      <a:pPr>
                        <a:lnSpc>
                          <a:spcPts val="3360"/>
                        </a:lnSpc>
                      </a:pPr>
                      <a:endParaRPr sz="2400" dirty="0">
                        <a:solidFill>
                          <a:schemeClr val="tx1"/>
                        </a:solidFill>
                        <a:latin typeface="+mn-lt"/>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8" name="TextBox 8"/>
          <p:cNvSpPr txBox="1"/>
          <p:nvPr/>
        </p:nvSpPr>
        <p:spPr>
          <a:xfrm>
            <a:off x="1028700" y="244475"/>
            <a:ext cx="11849259" cy="686213"/>
          </a:xfrm>
          <a:prstGeom prst="rect">
            <a:avLst/>
          </a:prstGeom>
        </p:spPr>
        <p:txBody>
          <a:bodyPr lIns="0" tIns="0" rIns="0" bIns="0" rtlCol="0" anchor="t">
            <a:spAutoFit/>
          </a:bodyPr>
          <a:lstStyle/>
          <a:p>
            <a:pPr marL="0" lvl="0" indent="0" algn="l">
              <a:lnSpc>
                <a:spcPts val="6050"/>
              </a:lnSpc>
              <a:spcBef>
                <a:spcPct val="0"/>
              </a:spcBef>
            </a:pPr>
            <a:r>
              <a:rPr lang="en-US" sz="4000" dirty="0">
                <a:solidFill>
                  <a:srgbClr val="1B4444"/>
                </a:solidFill>
                <a:latin typeface="Montserrat Classic Bold" panose="00000800000000000000"/>
              </a:rPr>
              <a:t>REQUIREMENTS</a:t>
            </a:r>
          </a:p>
        </p:txBody>
      </p:sp>
      <p:pic>
        <p:nvPicPr>
          <p:cNvPr id="9" name="Picture 9"/>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flipH="1">
            <a:off x="12877959" y="-4827441"/>
            <a:ext cx="7666059" cy="6631969"/>
          </a:xfrm>
          <a:prstGeom prst="rect">
            <a:avLst/>
          </a:prstGeom>
        </p:spPr>
      </p:pic>
    </p:spTree>
  </p:cSld>
  <p:clrMapOvr>
    <a:masterClrMapping/>
  </p:clrMapOvr>
  <p:transition spd="med">
    <p:wedg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6855629" y="-4206542"/>
            <a:ext cx="12103097" cy="10470485"/>
          </a:xfrm>
          <a:prstGeom prst="rect">
            <a:avLst/>
          </a:prstGeom>
        </p:spPr>
      </p:pic>
      <p:sp>
        <p:nvSpPr>
          <p:cNvPr id="4" name="TextBox 4"/>
          <p:cNvSpPr txBox="1"/>
          <p:nvPr/>
        </p:nvSpPr>
        <p:spPr>
          <a:xfrm>
            <a:off x="1028700" y="1085850"/>
            <a:ext cx="6688412" cy="763158"/>
          </a:xfrm>
          <a:prstGeom prst="rect">
            <a:avLst/>
          </a:prstGeom>
        </p:spPr>
        <p:txBody>
          <a:bodyPr lIns="0" tIns="0" rIns="0" bIns="0" rtlCol="0" anchor="t">
            <a:spAutoFit/>
          </a:bodyPr>
          <a:lstStyle/>
          <a:p>
            <a:pPr marL="0" lvl="0" indent="0" algn="l">
              <a:lnSpc>
                <a:spcPts val="6930"/>
              </a:lnSpc>
              <a:spcBef>
                <a:spcPct val="0"/>
              </a:spcBef>
            </a:pPr>
            <a:r>
              <a:rPr lang="en-US" sz="4000" dirty="0">
                <a:solidFill>
                  <a:srgbClr val="E5E5E5"/>
                </a:solidFill>
                <a:latin typeface="Montserrat Classic Bold" panose="00000800000000000000"/>
              </a:rPr>
              <a:t>DESIGN</a:t>
            </a:r>
          </a:p>
        </p:txBody>
      </p:sp>
      <p:pic>
        <p:nvPicPr>
          <p:cNvPr id="1026" name="Picture 2"/>
          <p:cNvPicPr>
            <a:picLocks noChangeAspect="1" noChangeArrowheads="1"/>
          </p:cNvPicPr>
          <p:nvPr/>
        </p:nvPicPr>
        <p:blipFill>
          <a:blip r:embed="rId4" cstate="print"/>
          <a:srcRect/>
          <a:stretch>
            <a:fillRect/>
          </a:stretch>
        </p:blipFill>
        <p:spPr bwMode="auto">
          <a:xfrm>
            <a:off x="5638800" y="2019300"/>
            <a:ext cx="11268075" cy="6056078"/>
          </a:xfrm>
          <a:prstGeom prst="rect">
            <a:avLst/>
          </a:prstGeom>
          <a:noFill/>
          <a:ln w="9525">
            <a:noFill/>
            <a:miter lim="800000"/>
            <a:headEnd/>
            <a:tailEnd/>
          </a:ln>
        </p:spPr>
      </p:pic>
      <p:sp>
        <p:nvSpPr>
          <p:cNvPr id="6" name="Rectangle 5"/>
          <p:cNvSpPr/>
          <p:nvPr/>
        </p:nvSpPr>
        <p:spPr>
          <a:xfrm>
            <a:off x="9296400" y="8724900"/>
            <a:ext cx="3546420" cy="461665"/>
          </a:xfrm>
          <a:prstGeom prst="rect">
            <a:avLst/>
          </a:prstGeom>
          <a:solidFill>
            <a:schemeClr val="bg1"/>
          </a:solidFill>
        </p:spPr>
        <p:txBody>
          <a:bodyPr wrap="none">
            <a:spAutoFit/>
          </a:bodyPr>
          <a:lstStyle/>
          <a:p>
            <a:r>
              <a:rPr lang="en-GB" sz="2400" b="1" i="1" dirty="0" smtClean="0"/>
              <a:t>Design </a:t>
            </a:r>
            <a:r>
              <a:rPr lang="en-GB" sz="2400" b="1" i="1" dirty="0" smtClean="0"/>
              <a:t>workflow diagram </a:t>
            </a:r>
            <a:endParaRPr lang="en-GB" sz="2400" dirty="0"/>
          </a:p>
        </p:txBody>
      </p:sp>
    </p:spTree>
  </p:cSld>
  <p:clrMapOvr>
    <a:masterClrMapping/>
  </p:clrMapOvr>
  <p:transition spd="med">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13338789" y="9236393"/>
            <a:ext cx="8757453" cy="7571877"/>
          </a:xfrm>
          <a:prstGeom prst="rect">
            <a:avLst/>
          </a:prstGeom>
        </p:spPr>
      </p:pic>
      <p:sp>
        <p:nvSpPr>
          <p:cNvPr id="6" name="TextBox 6"/>
          <p:cNvSpPr txBox="1"/>
          <p:nvPr/>
        </p:nvSpPr>
        <p:spPr>
          <a:xfrm>
            <a:off x="1028700" y="9610567"/>
            <a:ext cx="2882524" cy="273685"/>
          </a:xfrm>
          <a:prstGeom prst="rect">
            <a:avLst/>
          </a:prstGeom>
        </p:spPr>
        <p:txBody>
          <a:bodyPr lIns="0" tIns="0" rIns="0" bIns="0" rtlCol="0" anchor="t">
            <a:spAutoFit/>
          </a:bodyPr>
          <a:lstStyle/>
          <a:p>
            <a:pPr marL="0" lvl="0" indent="0" algn="l">
              <a:lnSpc>
                <a:spcPts val="2210"/>
              </a:lnSpc>
              <a:spcBef>
                <a:spcPct val="0"/>
              </a:spcBef>
            </a:pPr>
            <a:r>
              <a:rPr lang="en-US" sz="1700" u="sng">
                <a:solidFill>
                  <a:srgbClr val="E5E5E5"/>
                </a:solidFill>
                <a:latin typeface="Montserrat Classic" panose="00000500000000000000"/>
              </a:rPr>
              <a:t>Back to Agenda</a:t>
            </a:r>
          </a:p>
        </p:txBody>
      </p:sp>
      <p:grpSp>
        <p:nvGrpSpPr>
          <p:cNvPr id="8" name="Group 8"/>
          <p:cNvGrpSpPr/>
          <p:nvPr/>
        </p:nvGrpSpPr>
        <p:grpSpPr>
          <a:xfrm>
            <a:off x="2744327" y="994639"/>
            <a:ext cx="12983703" cy="8517978"/>
            <a:chOff x="0" y="95250"/>
            <a:chExt cx="17311604" cy="11357304"/>
          </a:xfrm>
        </p:grpSpPr>
        <p:sp>
          <p:nvSpPr>
            <p:cNvPr id="9" name="TextBox 9"/>
            <p:cNvSpPr txBox="1"/>
            <p:nvPr/>
          </p:nvSpPr>
          <p:spPr>
            <a:xfrm>
              <a:off x="0" y="2916029"/>
              <a:ext cx="17311604" cy="8536525"/>
            </a:xfrm>
            <a:prstGeom prst="rect">
              <a:avLst/>
            </a:prstGeom>
          </p:spPr>
          <p:txBody>
            <a:bodyPr lIns="0" tIns="0" rIns="0" bIns="0" rtlCol="0" anchor="t">
              <a:spAutoFit/>
            </a:bodyPr>
            <a:lstStyle/>
            <a:p>
              <a:pPr algn="just">
                <a:lnSpc>
                  <a:spcPts val="4570"/>
                </a:lnSpc>
              </a:pPr>
              <a:r>
                <a:rPr lang="en-US" sz="3265" dirty="0"/>
                <a:t>There are 14 layers which are added sequentially to the model.</a:t>
              </a:r>
            </a:p>
            <a:p>
              <a:pPr marL="704850" lvl="1" indent="-352425" algn="just">
                <a:lnSpc>
                  <a:spcPts val="4570"/>
                </a:lnSpc>
                <a:buFont typeface="Arial" panose="020B0604020202020204"/>
                <a:buChar char="•"/>
              </a:pPr>
              <a:r>
                <a:rPr lang="en-US" sz="3265" dirty="0"/>
                <a:t>Rescaling layer </a:t>
              </a:r>
            </a:p>
            <a:p>
              <a:pPr marL="704850" lvl="1" indent="-352425" algn="just">
                <a:lnSpc>
                  <a:spcPts val="4570"/>
                </a:lnSpc>
                <a:buFont typeface="Arial" panose="020B0604020202020204"/>
                <a:buChar char="•"/>
              </a:pPr>
              <a:r>
                <a:rPr lang="en-US" sz="3265" dirty="0"/>
                <a:t> Random zoom layer</a:t>
              </a:r>
            </a:p>
            <a:p>
              <a:pPr marL="704850" lvl="1" indent="-352425" algn="just">
                <a:lnSpc>
                  <a:spcPts val="4570"/>
                </a:lnSpc>
                <a:buFont typeface="Arial" panose="020B0604020202020204"/>
                <a:buChar char="•"/>
              </a:pPr>
              <a:r>
                <a:rPr lang="en-US" sz="3265" dirty="0"/>
                <a:t> Random rotation layer</a:t>
              </a:r>
            </a:p>
            <a:p>
              <a:pPr marL="704850" lvl="1" indent="-352425" algn="just">
                <a:lnSpc>
                  <a:spcPts val="4570"/>
                </a:lnSpc>
                <a:buFont typeface="Arial" panose="020B0604020202020204"/>
                <a:buChar char="•"/>
              </a:pPr>
              <a:r>
                <a:rPr lang="en-US" sz="3265" dirty="0"/>
                <a:t> Two Conv2D layer</a:t>
              </a:r>
            </a:p>
            <a:p>
              <a:pPr marL="704850" lvl="1" indent="-352425" algn="just">
                <a:lnSpc>
                  <a:spcPts val="4570"/>
                </a:lnSpc>
                <a:buFont typeface="Arial" panose="020B0604020202020204"/>
                <a:buChar char="•"/>
              </a:pPr>
              <a:r>
                <a:rPr lang="en-US" sz="3265" dirty="0"/>
                <a:t> Two MaxPooling2D layer</a:t>
              </a:r>
            </a:p>
            <a:p>
              <a:pPr marL="704850" lvl="1" indent="-352425" algn="just">
                <a:lnSpc>
                  <a:spcPts val="4570"/>
                </a:lnSpc>
                <a:buFont typeface="Arial" panose="020B0604020202020204"/>
                <a:buChar char="•"/>
              </a:pPr>
              <a:r>
                <a:rPr lang="en-US" sz="3265" dirty="0"/>
                <a:t> Batch Normalization layer</a:t>
              </a:r>
            </a:p>
            <a:p>
              <a:pPr marL="704850" lvl="1" indent="-352425" algn="just">
                <a:lnSpc>
                  <a:spcPts val="4570"/>
                </a:lnSpc>
                <a:buFont typeface="Arial" panose="020B0604020202020204"/>
                <a:buChar char="•"/>
              </a:pPr>
              <a:r>
                <a:rPr lang="en-US" sz="3265" dirty="0"/>
                <a:t>Three Dropout layers</a:t>
              </a:r>
            </a:p>
            <a:p>
              <a:pPr marL="704850" lvl="1" indent="-352425" algn="just">
                <a:lnSpc>
                  <a:spcPts val="4570"/>
                </a:lnSpc>
                <a:buFont typeface="Arial" panose="020B0604020202020204"/>
                <a:buChar char="•"/>
              </a:pPr>
              <a:r>
                <a:rPr lang="en-US" sz="3265" dirty="0"/>
                <a:t> Flatten layer</a:t>
              </a:r>
            </a:p>
            <a:p>
              <a:pPr marL="704850" lvl="1" indent="-352425" algn="just">
                <a:lnSpc>
                  <a:spcPts val="4570"/>
                </a:lnSpc>
                <a:buFont typeface="Arial" panose="020B0604020202020204"/>
                <a:buChar char="•"/>
              </a:pPr>
              <a:r>
                <a:rPr lang="en-US" sz="3265" dirty="0"/>
                <a:t> Two Dense layer</a:t>
              </a:r>
            </a:p>
            <a:p>
              <a:pPr algn="just">
                <a:lnSpc>
                  <a:spcPts val="4570"/>
                </a:lnSpc>
              </a:pPr>
              <a:endParaRPr dirty="0"/>
            </a:p>
          </p:txBody>
        </p:sp>
        <p:sp>
          <p:nvSpPr>
            <p:cNvPr id="10" name="TextBox 10"/>
            <p:cNvSpPr txBox="1"/>
            <p:nvPr/>
          </p:nvSpPr>
          <p:spPr>
            <a:xfrm>
              <a:off x="0" y="95250"/>
              <a:ext cx="17311604" cy="1517680"/>
            </a:xfrm>
            <a:prstGeom prst="rect">
              <a:avLst/>
            </a:prstGeom>
          </p:spPr>
          <p:txBody>
            <a:bodyPr lIns="0" tIns="0" rIns="0" bIns="0" rtlCol="0" anchor="t">
              <a:spAutoFit/>
            </a:bodyPr>
            <a:lstStyle/>
            <a:p>
              <a:pPr marL="0" lvl="0" indent="0" algn="l">
                <a:lnSpc>
                  <a:spcPts val="10790"/>
                </a:lnSpc>
                <a:spcBef>
                  <a:spcPct val="0"/>
                </a:spcBef>
              </a:pPr>
              <a:r>
                <a:rPr lang="en-US" sz="4000" dirty="0">
                  <a:solidFill>
                    <a:srgbClr val="1B4444"/>
                  </a:solidFill>
                  <a:latin typeface="Montserrat Classic Bold" panose="00000800000000000000"/>
                </a:rPr>
                <a:t>ARCHITECTURE</a:t>
              </a:r>
            </a:p>
          </p:txBody>
        </p:sp>
      </p:grpSp>
    </p:spTree>
  </p:cSld>
  <p:clrMapOvr>
    <a:masterClrMapping/>
  </p:clrMapOvr>
  <p:transition spd="med">
    <p:wheel spokes="8"/>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1956</Words>
  <Application>Microsoft Office PowerPoint</Application>
  <PresentationFormat>Custom</PresentationFormat>
  <Paragraphs>322</Paragraphs>
  <Slides>31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Montserrat Classic Bold</vt:lpstr>
      <vt:lpstr>Calibri</vt:lpstr>
      <vt:lpstr>Montserrat Semi-Bold</vt:lpstr>
      <vt:lpstr>Montserrat Classic</vt:lpstr>
      <vt:lpstr>Century Gothic</vt:lpstr>
      <vt:lpstr>Arimo</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LITERATURE SURVEY </vt:lpstr>
      <vt:lpstr>Slide 29</vt:lpstr>
      <vt:lpstr>Slide 30</vt:lpstr>
      <vt:lpstr>Slide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Proposal Business Presentation in Dark Green Orange Geometric Style</dc:title>
  <dc:creator>user</dc:creator>
  <cp:lastModifiedBy>user</cp:lastModifiedBy>
  <cp:revision>19</cp:revision>
  <dcterms:created xsi:type="dcterms:W3CDTF">2006-08-16T00:00:00Z</dcterms:created>
  <dcterms:modified xsi:type="dcterms:W3CDTF">2023-07-13T05:33:05Z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25113F3A35D34C85A1241E60D15AA3D8</vt:lpwstr>
  </property>
  <property fmtid="{D5CDD505-2E9C-101B-9397-08002B2CF9AE}" pid="3" name="KSOProductBuildVer">
    <vt:lpwstr>1033-11.2.0.11219</vt:lpwstr>
  </property>
</Properties>
</file>